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2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27"/>
  </p:notesMasterIdLst>
  <p:handoutMasterIdLst>
    <p:handoutMasterId r:id="rId28"/>
  </p:handoutMasterIdLst>
  <p:sldIdLst>
    <p:sldId id="261" r:id="rId2"/>
    <p:sldId id="268" r:id="rId3"/>
    <p:sldId id="269" r:id="rId4"/>
    <p:sldId id="270" r:id="rId5"/>
    <p:sldId id="263" r:id="rId6"/>
    <p:sldId id="271" r:id="rId7"/>
    <p:sldId id="264" r:id="rId8"/>
    <p:sldId id="272" r:id="rId9"/>
    <p:sldId id="273" r:id="rId10"/>
    <p:sldId id="265" r:id="rId11"/>
    <p:sldId id="274" r:id="rId12"/>
    <p:sldId id="266" r:id="rId13"/>
    <p:sldId id="267"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deur" initials="G" lastIdx="7" clrIdx="0">
    <p:extLst/>
  </p:cmAuthor>
  <p:cmAuthor id="2" name="Michel Bonnefoy" initials="MB"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FF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331" autoAdjust="0"/>
  </p:normalViewPr>
  <p:slideViewPr>
    <p:cSldViewPr>
      <p:cViewPr>
        <p:scale>
          <a:sx n="85" d="100"/>
          <a:sy n="85" d="100"/>
        </p:scale>
        <p:origin x="-11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95"/>
            </a:pPr>
            <a:r>
              <a:rPr lang="fr-FR" sz="1094" b="1" i="0" baseline="0">
                <a:effectLst/>
              </a:rPr>
              <a:t>Profil des patients accueillis dans les CSAPA</a:t>
            </a:r>
            <a:endParaRPr lang="fr-FR" sz="900">
              <a:effectLst/>
            </a:endParaRPr>
          </a:p>
        </c:rich>
      </c:tx>
      <c:layout>
        <c:manualLayout>
          <c:xMode val="edge"/>
          <c:yMode val="edge"/>
          <c:x val="0.27263113598403504"/>
          <c:y val="2.4046406304069356E-2"/>
        </c:manualLayout>
      </c:layout>
      <c:overlay val="0"/>
    </c:title>
    <c:autoTitleDeleted val="0"/>
    <c:plotArea>
      <c:layout>
        <c:manualLayout>
          <c:layoutTarget val="inner"/>
          <c:xMode val="edge"/>
          <c:yMode val="edge"/>
          <c:x val="9.180026960316516E-2"/>
          <c:y val="0.13184738231127663"/>
          <c:w val="0.87367070789426504"/>
          <c:h val="0.51880944784138061"/>
        </c:manualLayout>
      </c:layout>
      <c:barChart>
        <c:barDir val="col"/>
        <c:grouping val="clustered"/>
        <c:varyColors val="0"/>
        <c:ser>
          <c:idx val="0"/>
          <c:order val="0"/>
          <c:tx>
            <c:strRef>
              <c:f>Feuil1!$B$1</c:f>
              <c:strCache>
                <c:ptCount val="1"/>
                <c:pt idx="0">
                  <c:v>Alcool</c:v>
                </c:pt>
              </c:strCache>
            </c:strRef>
          </c:tx>
          <c:spPr>
            <a:solidFill>
              <a:schemeClr val="accent6">
                <a:lumMod val="60000"/>
                <a:lumOff val="40000"/>
              </a:schemeClr>
            </a:solidFill>
            <a:ln>
              <a:solidFill>
                <a:srgbClr val="92D050"/>
              </a:solidFill>
            </a:ln>
          </c:spPr>
          <c:invertIfNegative val="0"/>
          <c:dPt>
            <c:idx val="0"/>
            <c:invertIfNegative val="0"/>
            <c:bubble3D val="0"/>
            <c:spPr>
              <a:solidFill>
                <a:schemeClr val="bg1">
                  <a:lumMod val="50000"/>
                </a:schemeClr>
              </a:solidFill>
              <a:ln>
                <a:solidFill>
                  <a:schemeClr val="bg1">
                    <a:lumMod val="50000"/>
                  </a:schemeClr>
                </a:solidFill>
              </a:ln>
            </c:spPr>
          </c:dPt>
          <c:dPt>
            <c:idx val="2"/>
            <c:invertIfNegative val="0"/>
            <c:bubble3D val="0"/>
            <c:spPr>
              <a:solidFill>
                <a:srgbClr val="FFC000"/>
              </a:solidFill>
              <a:ln>
                <a:solidFill>
                  <a:srgbClr val="FFC000"/>
                </a:solidFill>
              </a:ln>
            </c:spPr>
          </c:dPt>
          <c:dPt>
            <c:idx val="3"/>
            <c:invertIfNegative val="0"/>
            <c:bubble3D val="0"/>
            <c:spPr>
              <a:solidFill>
                <a:srgbClr val="FFC000"/>
              </a:solidFill>
              <a:ln>
                <a:solidFill>
                  <a:srgbClr val="FFC000"/>
                </a:solidFill>
              </a:ln>
            </c:spPr>
          </c:dPt>
          <c:dPt>
            <c:idx val="5"/>
            <c:invertIfNegative val="0"/>
            <c:bubble3D val="0"/>
            <c:spPr>
              <a:solidFill>
                <a:srgbClr val="92D050"/>
              </a:solidFill>
              <a:ln>
                <a:solidFill>
                  <a:srgbClr val="92D050"/>
                </a:solidFill>
              </a:ln>
            </c:spPr>
          </c:dPt>
          <c:dPt>
            <c:idx val="6"/>
            <c:invertIfNegative val="0"/>
            <c:bubble3D val="0"/>
            <c:spPr>
              <a:solidFill>
                <a:srgbClr val="92D050"/>
              </a:solidFill>
              <a:ln>
                <a:solidFill>
                  <a:srgbClr val="92D050"/>
                </a:solidFill>
              </a:ln>
            </c:spPr>
          </c:dPt>
          <c:dPt>
            <c:idx val="7"/>
            <c:invertIfNegative val="0"/>
            <c:bubble3D val="0"/>
            <c:spPr>
              <a:solidFill>
                <a:srgbClr val="92D050"/>
              </a:solidFill>
              <a:ln>
                <a:solidFill>
                  <a:srgbClr val="92D050"/>
                </a:solidFill>
              </a:ln>
            </c:spPr>
          </c:dPt>
          <c:dPt>
            <c:idx val="9"/>
            <c:invertIfNegative val="0"/>
            <c:bubble3D val="0"/>
            <c:spPr>
              <a:solidFill>
                <a:srgbClr val="FF0000"/>
              </a:solidFill>
              <a:ln>
                <a:solidFill>
                  <a:srgbClr val="FF0000"/>
                </a:solidFill>
              </a:ln>
            </c:spPr>
          </c:dPt>
          <c:dPt>
            <c:idx val="10"/>
            <c:invertIfNegative val="0"/>
            <c:bubble3D val="0"/>
            <c:spPr>
              <a:solidFill>
                <a:srgbClr val="FF0000"/>
              </a:solidFill>
              <a:ln>
                <a:solidFill>
                  <a:srgbClr val="FF0000"/>
                </a:solidFill>
              </a:ln>
            </c:spPr>
          </c:dPt>
          <c:dPt>
            <c:idx val="11"/>
            <c:invertIfNegative val="0"/>
            <c:bubble3D val="0"/>
            <c:spPr>
              <a:solidFill>
                <a:srgbClr val="FF0000"/>
              </a:solidFill>
              <a:ln>
                <a:solidFill>
                  <a:srgbClr val="FF0000"/>
                </a:solidFill>
              </a:ln>
            </c:spPr>
          </c:dPt>
          <c:dPt>
            <c:idx val="12"/>
            <c:invertIfNegative val="0"/>
            <c:bubble3D val="0"/>
            <c:spPr>
              <a:solidFill>
                <a:srgbClr val="FF0000"/>
              </a:solidFill>
              <a:ln>
                <a:solidFill>
                  <a:srgbClr val="FF0000"/>
                </a:solidFill>
              </a:ln>
            </c:spPr>
          </c:dPt>
          <c:dPt>
            <c:idx val="13"/>
            <c:invertIfNegative val="0"/>
            <c:bubble3D val="0"/>
            <c:spPr>
              <a:solidFill>
                <a:srgbClr val="FFFF00"/>
              </a:solidFill>
              <a:ln>
                <a:solidFill>
                  <a:srgbClr val="FFFF00"/>
                </a:solidFill>
              </a:ln>
            </c:spPr>
          </c:dPt>
          <c:dPt>
            <c:idx val="14"/>
            <c:invertIfNegative val="0"/>
            <c:bubble3D val="0"/>
            <c:spPr>
              <a:solidFill>
                <a:srgbClr val="FFFF00"/>
              </a:solidFill>
              <a:ln>
                <a:solidFill>
                  <a:srgbClr val="FFFF00"/>
                </a:solidFill>
              </a:ln>
            </c:spPr>
          </c:dPt>
          <c:dPt>
            <c:idx val="15"/>
            <c:invertIfNegative val="0"/>
            <c:bubble3D val="0"/>
            <c:spPr>
              <a:solidFill>
                <a:srgbClr val="FFFF00"/>
              </a:solidFill>
              <a:ln>
                <a:solidFill>
                  <a:srgbClr val="FFFF00"/>
                </a:solidFill>
              </a:ln>
            </c:spPr>
          </c:dPt>
          <c:dPt>
            <c:idx val="16"/>
            <c:invertIfNegative val="0"/>
            <c:bubble3D val="0"/>
            <c:spPr>
              <a:solidFill>
                <a:srgbClr val="FFFF00"/>
              </a:solidFill>
              <a:ln>
                <a:solidFill>
                  <a:srgbClr val="FFFF00"/>
                </a:solidFill>
              </a:ln>
            </c:spPr>
          </c:dPt>
          <c:dPt>
            <c:idx val="17"/>
            <c:invertIfNegative val="0"/>
            <c:bubble3D val="0"/>
            <c:spPr>
              <a:solidFill>
                <a:srgbClr val="FFFF00"/>
              </a:solidFill>
              <a:ln>
                <a:solidFill>
                  <a:srgbClr val="FFFF00"/>
                </a:solidFill>
              </a:ln>
            </c:spPr>
          </c:dPt>
          <c:dPt>
            <c:idx val="18"/>
            <c:invertIfNegative val="0"/>
            <c:bubble3D val="0"/>
            <c:spPr>
              <a:solidFill>
                <a:srgbClr val="FFFF00"/>
              </a:solidFill>
              <a:ln>
                <a:solidFill>
                  <a:srgbClr val="FFFF00"/>
                </a:solidFill>
              </a:ln>
            </c:spPr>
          </c:dPt>
          <c:dPt>
            <c:idx val="19"/>
            <c:invertIfNegative val="0"/>
            <c:bubble3D val="0"/>
            <c:spPr>
              <a:solidFill>
                <a:schemeClr val="accent2">
                  <a:lumMod val="60000"/>
                  <a:lumOff val="40000"/>
                </a:schemeClr>
              </a:solidFill>
              <a:ln>
                <a:solidFill>
                  <a:schemeClr val="accent2">
                    <a:lumMod val="60000"/>
                    <a:lumOff val="40000"/>
                  </a:schemeClr>
                </a:solidFill>
              </a:ln>
            </c:spPr>
          </c:dPt>
          <c:dPt>
            <c:idx val="20"/>
            <c:invertIfNegative val="0"/>
            <c:bubble3D val="0"/>
            <c:spPr>
              <a:solidFill>
                <a:schemeClr val="accent2">
                  <a:lumMod val="60000"/>
                  <a:lumOff val="40000"/>
                </a:schemeClr>
              </a:solidFill>
              <a:ln>
                <a:solidFill>
                  <a:schemeClr val="accent2">
                    <a:lumMod val="60000"/>
                    <a:lumOff val="40000"/>
                  </a:schemeClr>
                </a:solidFill>
              </a:ln>
            </c:spPr>
          </c:dPt>
          <c:dPt>
            <c:idx val="21"/>
            <c:invertIfNegative val="0"/>
            <c:bubble3D val="0"/>
            <c:spPr>
              <a:solidFill>
                <a:srgbClr val="00B0F0"/>
              </a:solidFill>
              <a:ln>
                <a:solidFill>
                  <a:srgbClr val="00B0F0"/>
                </a:solidFill>
              </a:ln>
            </c:spPr>
          </c:dPt>
          <c:dPt>
            <c:idx val="22"/>
            <c:invertIfNegative val="0"/>
            <c:bubble3D val="0"/>
            <c:spPr>
              <a:solidFill>
                <a:srgbClr val="00B0F0"/>
              </a:solidFill>
              <a:ln>
                <a:solidFill>
                  <a:srgbClr val="00B0F0"/>
                </a:solidFill>
              </a:ln>
            </c:spPr>
          </c:dPt>
          <c:dPt>
            <c:idx val="23"/>
            <c:invertIfNegative val="0"/>
            <c:bubble3D val="0"/>
            <c:spPr>
              <a:solidFill>
                <a:srgbClr val="00B0F0"/>
              </a:solidFill>
              <a:ln>
                <a:solidFill>
                  <a:srgbClr val="00B0F0"/>
                </a:solidFill>
              </a:ln>
            </c:spPr>
          </c:dPt>
          <c:dPt>
            <c:idx val="24"/>
            <c:invertIfNegative val="0"/>
            <c:bubble3D val="0"/>
            <c:spPr>
              <a:solidFill>
                <a:srgbClr val="00B0F0"/>
              </a:solidFill>
              <a:ln>
                <a:solidFill>
                  <a:srgbClr val="00B0F0"/>
                </a:solidFill>
              </a:ln>
            </c:spPr>
          </c:dPt>
          <c:dLbls>
            <c:dLbl>
              <c:idx val="0"/>
              <c:layout>
                <c:manualLayout>
                  <c:x val="4.531126520112669E-3"/>
                  <c:y val="-5.4142202673372556E-3"/>
                </c:manualLayout>
              </c:layout>
              <c:spPr/>
              <c:txPr>
                <a:bodyPr/>
                <a:lstStyle/>
                <a:p>
                  <a:pPr>
                    <a:defRPr sz="800"/>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311265201126777E-3"/>
                  <c:y val="1.082874069102596E-2"/>
                </c:manualLayout>
              </c:layout>
              <c:spPr/>
              <c:txPr>
                <a:bodyPr/>
                <a:lstStyle/>
                <a:p>
                  <a:pPr>
                    <a:defRPr sz="800"/>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311265201126777E-3"/>
                  <c:y val="5.4142202673372556E-3"/>
                </c:manualLayout>
              </c:layout>
              <c:spPr/>
              <c:txPr>
                <a:bodyPr/>
                <a:lstStyle/>
                <a:p>
                  <a:pPr>
                    <a:defRPr sz="800"/>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265563260056341E-3"/>
                  <c:y val="-3.4942798251689868E-17"/>
                </c:manualLayout>
              </c:layout>
              <c:spPr/>
              <c:txPr>
                <a:bodyPr/>
                <a:lstStyle/>
                <a:p>
                  <a:pPr>
                    <a:defRPr sz="800"/>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7966897801690143E-3"/>
                  <c:y val="0"/>
                </c:manualLayout>
              </c:layout>
              <c:spPr/>
              <c:txPr>
                <a:bodyPr/>
                <a:lstStyle/>
                <a:p>
                  <a:pPr>
                    <a:defRPr sz="800"/>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4"/>
              <c:tx>
                <c:rich>
                  <a:bodyPr/>
                  <a:lstStyle/>
                  <a:p>
                    <a:r>
                      <a:rPr lang="en-US" sz="1400" dirty="0" smtClean="0"/>
                      <a:t>47,2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8"/>
              <c:tx>
                <c:rich>
                  <a:bodyPr/>
                  <a:lstStyle/>
                  <a:p>
                    <a:r>
                      <a:rPr lang="en-US" sz="1800" dirty="0"/>
                      <a:t>26,3</a:t>
                    </a:r>
                  </a:p>
                </c:rich>
              </c:tx>
              <c:showLegendKey val="0"/>
              <c:showVal val="1"/>
              <c:showCatName val="0"/>
              <c:showSerName val="0"/>
              <c:showPercent val="0"/>
              <c:showBubbleSize val="0"/>
              <c:extLst>
                <c:ext xmlns:c15="http://schemas.microsoft.com/office/drawing/2012/chart" uri="{CE6537A1-D6FC-4f65-9D91-7224C49458BB}">
                  <c15:layout/>
                </c:ext>
              </c:extLst>
            </c:dLbl>
            <c:spPr>
              <a:noFill/>
              <a:ln w="25380">
                <a:noFill/>
              </a:ln>
            </c:spPr>
            <c:txPr>
              <a:bodyPr/>
              <a:lstStyle/>
              <a:p>
                <a:pPr>
                  <a:defRPr sz="800"/>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Feuil1!$A$2:$A$26</c:f>
              <c:strCache>
                <c:ptCount val="25"/>
                <c:pt idx="0">
                  <c:v>Part dans total</c:v>
                </c:pt>
                <c:pt idx="2">
                  <c:v>Hommes</c:v>
                </c:pt>
                <c:pt idx="3">
                  <c:v>Femmes</c:v>
                </c:pt>
                <c:pt idx="5">
                  <c:v>Moins de 35 ans</c:v>
                </c:pt>
                <c:pt idx="6">
                  <c:v>De 35 à 45 ans</c:v>
                </c:pt>
                <c:pt idx="7">
                  <c:v>Plus de 45 ans</c:v>
                </c:pt>
                <c:pt idx="9">
                  <c:v>Antidépresseurs</c:v>
                </c:pt>
                <c:pt idx="10">
                  <c:v>Anxiolytiques</c:v>
                </c:pt>
                <c:pt idx="11">
                  <c:v>Hypnotiques</c:v>
                </c:pt>
                <c:pt idx="12">
                  <c:v>Neuroleptiques</c:v>
                </c:pt>
                <c:pt idx="14">
                  <c:v>Alcool</c:v>
                </c:pt>
                <c:pt idx="15">
                  <c:v>Héroine</c:v>
                </c:pt>
                <c:pt idx="16">
                  <c:v>Cannabis</c:v>
                </c:pt>
                <c:pt idx="17">
                  <c:v>Cocaine</c:v>
                </c:pt>
                <c:pt idx="18">
                  <c:v>Tabac</c:v>
                </c:pt>
                <c:pt idx="20">
                  <c:v>Fumeurs</c:v>
                </c:pt>
                <c:pt idx="22">
                  <c:v>Peu/pas précaires</c:v>
                </c:pt>
                <c:pt idx="23">
                  <c:v>Moyennement précaires</c:v>
                </c:pt>
                <c:pt idx="24">
                  <c:v>Très précaires</c:v>
                </c:pt>
              </c:strCache>
            </c:strRef>
          </c:cat>
          <c:val>
            <c:numRef>
              <c:f>Feuil1!$B$2:$B$26</c:f>
              <c:numCache>
                <c:formatCode>General</c:formatCode>
                <c:ptCount val="25"/>
                <c:pt idx="0" formatCode="0.0">
                  <c:v>60.198624904507255</c:v>
                </c:pt>
                <c:pt idx="2" formatCode="0.0">
                  <c:v>72.208121827411162</c:v>
                </c:pt>
                <c:pt idx="3" formatCode="0.0">
                  <c:v>27.411167512690355</c:v>
                </c:pt>
                <c:pt idx="5" formatCode="0.0">
                  <c:v>39.720812182741113</c:v>
                </c:pt>
                <c:pt idx="6" formatCode="0.0">
                  <c:v>32.994923857868024</c:v>
                </c:pt>
                <c:pt idx="7" formatCode="0.0">
                  <c:v>26.395939086294415</c:v>
                </c:pt>
                <c:pt idx="9" formatCode="0.0">
                  <c:v>16.116751269035532</c:v>
                </c:pt>
                <c:pt idx="10" formatCode="0.0">
                  <c:v>24.365482233502537</c:v>
                </c:pt>
                <c:pt idx="11" formatCode="0.0">
                  <c:v>11.040609137055837</c:v>
                </c:pt>
                <c:pt idx="12" formatCode="0.0">
                  <c:v>7.8680203045685282</c:v>
                </c:pt>
                <c:pt idx="14" formatCode="0.0">
                  <c:v>47.208121827411169</c:v>
                </c:pt>
                <c:pt idx="15" formatCode="0.0">
                  <c:v>17.766497461928935</c:v>
                </c:pt>
                <c:pt idx="16" formatCode="0.0">
                  <c:v>17.00507614213198</c:v>
                </c:pt>
                <c:pt idx="17" formatCode="0.0">
                  <c:v>6.0913705583756341</c:v>
                </c:pt>
                <c:pt idx="18" formatCode="0.0">
                  <c:v>26.269035532994923</c:v>
                </c:pt>
                <c:pt idx="20" formatCode="0.0">
                  <c:v>81.218274111675129</c:v>
                </c:pt>
                <c:pt idx="22" formatCode="0.0">
                  <c:v>32.741116751269033</c:v>
                </c:pt>
                <c:pt idx="23" formatCode="0.0">
                  <c:v>52.411167512690355</c:v>
                </c:pt>
                <c:pt idx="24" formatCode="0.0">
                  <c:v>13.071065989847716</c:v>
                </c:pt>
              </c:numCache>
            </c:numRef>
          </c:val>
        </c:ser>
        <c:dLbls>
          <c:showLegendKey val="0"/>
          <c:showVal val="0"/>
          <c:showCatName val="0"/>
          <c:showSerName val="0"/>
          <c:showPercent val="0"/>
          <c:showBubbleSize val="0"/>
        </c:dLbls>
        <c:gapWidth val="150"/>
        <c:axId val="71802880"/>
        <c:axId val="43395904"/>
      </c:barChart>
      <c:catAx>
        <c:axId val="71802880"/>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43395904"/>
        <c:crosses val="autoZero"/>
        <c:auto val="1"/>
        <c:lblAlgn val="ctr"/>
        <c:lblOffset val="100"/>
        <c:noMultiLvlLbl val="0"/>
      </c:catAx>
      <c:valAx>
        <c:axId val="43395904"/>
        <c:scaling>
          <c:orientation val="minMax"/>
          <c:max val="100"/>
        </c:scaling>
        <c:delete val="0"/>
        <c:axPos val="l"/>
        <c:majorGridlines/>
        <c:title>
          <c:tx>
            <c:rich>
              <a:bodyPr rot="0" vert="horz"/>
              <a:lstStyle/>
              <a:p>
                <a:pPr algn="ctr">
                  <a:defRPr sz="974" b="0" i="0" u="none" strike="noStrike" baseline="0">
                    <a:solidFill>
                      <a:srgbClr val="000000"/>
                    </a:solidFill>
                    <a:latin typeface="Calibri"/>
                    <a:ea typeface="Calibri"/>
                    <a:cs typeface="Calibri"/>
                  </a:defRPr>
                </a:pPr>
                <a:r>
                  <a:rPr lang="fr-FR"/>
                  <a:t>% de l'effectif</a:t>
                </a:r>
              </a:p>
            </c:rich>
          </c:tx>
          <c:layout>
            <c:manualLayout>
              <c:xMode val="edge"/>
              <c:yMode val="edge"/>
              <c:x val="1.5032565373772722E-2"/>
              <c:y val="4.2958436165628555E-2"/>
            </c:manualLayout>
          </c:layout>
          <c:overlay val="0"/>
        </c:title>
        <c:numFmt formatCode="0.0" sourceLinked="1"/>
        <c:majorTickMark val="out"/>
        <c:minorTickMark val="none"/>
        <c:tickLblPos val="nextTo"/>
        <c:crossAx val="71802880"/>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95"/>
            </a:pPr>
            <a:r>
              <a:rPr lang="fr-FR" sz="1094" b="1" i="0" baseline="0">
                <a:effectLst/>
              </a:rPr>
              <a:t>Profil des patients accueillis dans en consultation hospitalière d'addictologie</a:t>
            </a:r>
            <a:endParaRPr lang="fr-FR" sz="900">
              <a:effectLst/>
            </a:endParaRPr>
          </a:p>
        </c:rich>
      </c:tx>
      <c:layout>
        <c:manualLayout>
          <c:xMode val="edge"/>
          <c:yMode val="edge"/>
          <c:x val="0.17041313637448213"/>
          <c:y val="2.7845669892523219E-2"/>
        </c:manualLayout>
      </c:layout>
      <c:overlay val="0"/>
    </c:title>
    <c:autoTitleDeleted val="0"/>
    <c:plotArea>
      <c:layout>
        <c:manualLayout>
          <c:layoutTarget val="inner"/>
          <c:xMode val="edge"/>
          <c:yMode val="edge"/>
          <c:x val="8.5945301810488345E-2"/>
          <c:y val="0.14664856211644195"/>
          <c:w val="0.87367070789426504"/>
          <c:h val="0.51880944784138061"/>
        </c:manualLayout>
      </c:layout>
      <c:barChart>
        <c:barDir val="col"/>
        <c:grouping val="clustered"/>
        <c:varyColors val="0"/>
        <c:ser>
          <c:idx val="0"/>
          <c:order val="0"/>
          <c:tx>
            <c:strRef>
              <c:f>Feuil1!$B$1</c:f>
              <c:strCache>
                <c:ptCount val="1"/>
                <c:pt idx="0">
                  <c:v>Alcool</c:v>
                </c:pt>
              </c:strCache>
            </c:strRef>
          </c:tx>
          <c:spPr>
            <a:solidFill>
              <a:schemeClr val="accent6">
                <a:lumMod val="60000"/>
                <a:lumOff val="40000"/>
              </a:schemeClr>
            </a:solidFill>
            <a:ln>
              <a:solidFill>
                <a:srgbClr val="92D050"/>
              </a:solidFill>
            </a:ln>
          </c:spPr>
          <c:invertIfNegative val="0"/>
          <c:dPt>
            <c:idx val="0"/>
            <c:invertIfNegative val="0"/>
            <c:bubble3D val="0"/>
            <c:spPr>
              <a:solidFill>
                <a:schemeClr val="bg1">
                  <a:lumMod val="50000"/>
                </a:schemeClr>
              </a:solidFill>
              <a:ln>
                <a:solidFill>
                  <a:schemeClr val="bg1">
                    <a:lumMod val="50000"/>
                  </a:schemeClr>
                </a:solidFill>
              </a:ln>
            </c:spPr>
          </c:dPt>
          <c:dPt>
            <c:idx val="2"/>
            <c:invertIfNegative val="0"/>
            <c:bubble3D val="0"/>
            <c:spPr>
              <a:solidFill>
                <a:srgbClr val="FFC000"/>
              </a:solidFill>
              <a:ln>
                <a:solidFill>
                  <a:srgbClr val="FFC000"/>
                </a:solidFill>
              </a:ln>
            </c:spPr>
          </c:dPt>
          <c:dPt>
            <c:idx val="3"/>
            <c:invertIfNegative val="0"/>
            <c:bubble3D val="0"/>
            <c:spPr>
              <a:solidFill>
                <a:srgbClr val="FFC000"/>
              </a:solidFill>
              <a:ln>
                <a:solidFill>
                  <a:srgbClr val="FFC000"/>
                </a:solidFill>
              </a:ln>
            </c:spPr>
          </c:dPt>
          <c:dPt>
            <c:idx val="5"/>
            <c:invertIfNegative val="0"/>
            <c:bubble3D val="0"/>
            <c:spPr>
              <a:solidFill>
                <a:srgbClr val="92D050"/>
              </a:solidFill>
              <a:ln>
                <a:solidFill>
                  <a:srgbClr val="92D050"/>
                </a:solidFill>
              </a:ln>
            </c:spPr>
          </c:dPt>
          <c:dPt>
            <c:idx val="6"/>
            <c:invertIfNegative val="0"/>
            <c:bubble3D val="0"/>
            <c:spPr>
              <a:solidFill>
                <a:srgbClr val="92D050"/>
              </a:solidFill>
              <a:ln>
                <a:solidFill>
                  <a:srgbClr val="92D050"/>
                </a:solidFill>
              </a:ln>
            </c:spPr>
          </c:dPt>
          <c:dPt>
            <c:idx val="7"/>
            <c:invertIfNegative val="0"/>
            <c:bubble3D val="0"/>
            <c:spPr>
              <a:solidFill>
                <a:srgbClr val="92D050"/>
              </a:solidFill>
              <a:ln>
                <a:solidFill>
                  <a:srgbClr val="92D050"/>
                </a:solidFill>
              </a:ln>
            </c:spPr>
          </c:dPt>
          <c:dPt>
            <c:idx val="9"/>
            <c:invertIfNegative val="0"/>
            <c:bubble3D val="0"/>
            <c:spPr>
              <a:solidFill>
                <a:srgbClr val="FF0000"/>
              </a:solidFill>
              <a:ln>
                <a:solidFill>
                  <a:srgbClr val="FF0000"/>
                </a:solidFill>
              </a:ln>
            </c:spPr>
          </c:dPt>
          <c:dPt>
            <c:idx val="10"/>
            <c:invertIfNegative val="0"/>
            <c:bubble3D val="0"/>
            <c:spPr>
              <a:solidFill>
                <a:srgbClr val="FF0000"/>
              </a:solidFill>
              <a:ln>
                <a:solidFill>
                  <a:srgbClr val="FF0000"/>
                </a:solidFill>
              </a:ln>
            </c:spPr>
          </c:dPt>
          <c:dPt>
            <c:idx val="11"/>
            <c:invertIfNegative val="0"/>
            <c:bubble3D val="0"/>
            <c:spPr>
              <a:solidFill>
                <a:srgbClr val="FF0000"/>
              </a:solidFill>
              <a:ln>
                <a:solidFill>
                  <a:srgbClr val="FF0000"/>
                </a:solidFill>
              </a:ln>
            </c:spPr>
          </c:dPt>
          <c:dPt>
            <c:idx val="12"/>
            <c:invertIfNegative val="0"/>
            <c:bubble3D val="0"/>
            <c:spPr>
              <a:solidFill>
                <a:srgbClr val="FF0000"/>
              </a:solidFill>
              <a:ln>
                <a:solidFill>
                  <a:srgbClr val="FF0000"/>
                </a:solidFill>
              </a:ln>
            </c:spPr>
          </c:dPt>
          <c:dPt>
            <c:idx val="13"/>
            <c:invertIfNegative val="0"/>
            <c:bubble3D val="0"/>
            <c:spPr>
              <a:solidFill>
                <a:srgbClr val="FFFF00"/>
              </a:solidFill>
              <a:ln>
                <a:solidFill>
                  <a:srgbClr val="FFFF00"/>
                </a:solidFill>
              </a:ln>
            </c:spPr>
          </c:dPt>
          <c:dPt>
            <c:idx val="14"/>
            <c:invertIfNegative val="0"/>
            <c:bubble3D val="0"/>
            <c:spPr>
              <a:solidFill>
                <a:srgbClr val="FFFF00"/>
              </a:solidFill>
              <a:ln>
                <a:solidFill>
                  <a:srgbClr val="FFFF00"/>
                </a:solidFill>
              </a:ln>
            </c:spPr>
          </c:dPt>
          <c:dPt>
            <c:idx val="15"/>
            <c:invertIfNegative val="0"/>
            <c:bubble3D val="0"/>
            <c:spPr>
              <a:solidFill>
                <a:srgbClr val="FFFF00"/>
              </a:solidFill>
              <a:ln>
                <a:solidFill>
                  <a:srgbClr val="FFFF00"/>
                </a:solidFill>
              </a:ln>
            </c:spPr>
          </c:dPt>
          <c:dPt>
            <c:idx val="16"/>
            <c:invertIfNegative val="0"/>
            <c:bubble3D val="0"/>
            <c:spPr>
              <a:solidFill>
                <a:srgbClr val="FFFF00"/>
              </a:solidFill>
              <a:ln>
                <a:solidFill>
                  <a:srgbClr val="FFFF00"/>
                </a:solidFill>
              </a:ln>
            </c:spPr>
          </c:dPt>
          <c:dPt>
            <c:idx val="17"/>
            <c:invertIfNegative val="0"/>
            <c:bubble3D val="0"/>
            <c:spPr>
              <a:solidFill>
                <a:srgbClr val="FFFF00"/>
              </a:solidFill>
              <a:ln>
                <a:solidFill>
                  <a:srgbClr val="FFFF00"/>
                </a:solidFill>
              </a:ln>
            </c:spPr>
          </c:dPt>
          <c:dPt>
            <c:idx val="18"/>
            <c:invertIfNegative val="0"/>
            <c:bubble3D val="0"/>
            <c:spPr>
              <a:solidFill>
                <a:srgbClr val="FFFF00"/>
              </a:solidFill>
              <a:ln>
                <a:solidFill>
                  <a:srgbClr val="FFFF00"/>
                </a:solidFill>
              </a:ln>
            </c:spPr>
          </c:dPt>
          <c:dPt>
            <c:idx val="19"/>
            <c:invertIfNegative val="0"/>
            <c:bubble3D val="0"/>
            <c:spPr>
              <a:solidFill>
                <a:schemeClr val="accent2">
                  <a:lumMod val="60000"/>
                  <a:lumOff val="40000"/>
                </a:schemeClr>
              </a:solidFill>
              <a:ln>
                <a:solidFill>
                  <a:schemeClr val="accent2">
                    <a:lumMod val="60000"/>
                    <a:lumOff val="40000"/>
                  </a:schemeClr>
                </a:solidFill>
              </a:ln>
            </c:spPr>
          </c:dPt>
          <c:dPt>
            <c:idx val="20"/>
            <c:invertIfNegative val="0"/>
            <c:bubble3D val="0"/>
            <c:spPr>
              <a:solidFill>
                <a:schemeClr val="accent2">
                  <a:lumMod val="60000"/>
                  <a:lumOff val="40000"/>
                </a:schemeClr>
              </a:solidFill>
              <a:ln>
                <a:solidFill>
                  <a:schemeClr val="accent2">
                    <a:lumMod val="60000"/>
                    <a:lumOff val="40000"/>
                  </a:schemeClr>
                </a:solidFill>
              </a:ln>
            </c:spPr>
          </c:dPt>
          <c:dPt>
            <c:idx val="21"/>
            <c:invertIfNegative val="0"/>
            <c:bubble3D val="0"/>
            <c:spPr>
              <a:solidFill>
                <a:srgbClr val="00B0F0"/>
              </a:solidFill>
              <a:ln>
                <a:solidFill>
                  <a:srgbClr val="00B0F0"/>
                </a:solidFill>
              </a:ln>
            </c:spPr>
          </c:dPt>
          <c:dPt>
            <c:idx val="22"/>
            <c:invertIfNegative val="0"/>
            <c:bubble3D val="0"/>
            <c:spPr>
              <a:solidFill>
                <a:srgbClr val="00B0F0"/>
              </a:solidFill>
              <a:ln>
                <a:solidFill>
                  <a:srgbClr val="00B0F0"/>
                </a:solidFill>
              </a:ln>
            </c:spPr>
          </c:dPt>
          <c:dPt>
            <c:idx val="23"/>
            <c:invertIfNegative val="0"/>
            <c:bubble3D val="0"/>
            <c:spPr>
              <a:solidFill>
                <a:srgbClr val="00B0F0"/>
              </a:solidFill>
              <a:ln>
                <a:solidFill>
                  <a:srgbClr val="00B0F0"/>
                </a:solidFill>
              </a:ln>
            </c:spPr>
          </c:dPt>
          <c:dPt>
            <c:idx val="24"/>
            <c:invertIfNegative val="0"/>
            <c:bubble3D val="0"/>
            <c:spPr>
              <a:solidFill>
                <a:srgbClr val="00B0F0"/>
              </a:solidFill>
              <a:ln>
                <a:solidFill>
                  <a:srgbClr val="00B0F0"/>
                </a:solidFill>
              </a:ln>
            </c:spPr>
          </c:dPt>
          <c:dLbls>
            <c:dLbl>
              <c:idx val="0"/>
              <c:layout>
                <c:manualLayout>
                  <c:x val="4.531126520112669E-3"/>
                  <c:y val="-5.4142202673372556E-3"/>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311265201126777E-3"/>
                  <c:y val="1.082874069102596E-2"/>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311265201126777E-3"/>
                  <c:y val="5.4142202673372556E-3"/>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265563260056341E-3"/>
                  <c:y val="-3.4942798251689868E-17"/>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7966897801690143E-3"/>
                  <c:y val="0"/>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380">
                <a:noFill/>
              </a:ln>
            </c:spPr>
            <c:txPr>
              <a:bodyPr/>
              <a:lstStyle/>
              <a:p>
                <a:pPr>
                  <a:defRPr sz="794"/>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Feuil1!$A$2:$A$26</c:f>
              <c:strCache>
                <c:ptCount val="25"/>
                <c:pt idx="0">
                  <c:v>Part dans total</c:v>
                </c:pt>
                <c:pt idx="2">
                  <c:v>Hommes</c:v>
                </c:pt>
                <c:pt idx="3">
                  <c:v>Femmes</c:v>
                </c:pt>
                <c:pt idx="5">
                  <c:v>Moins de 35 ans</c:v>
                </c:pt>
                <c:pt idx="6">
                  <c:v>De 35 à 45 ans</c:v>
                </c:pt>
                <c:pt idx="7">
                  <c:v>Plus de 45 ans</c:v>
                </c:pt>
                <c:pt idx="9">
                  <c:v>Antidépresseurs</c:v>
                </c:pt>
                <c:pt idx="10">
                  <c:v>Anxiolytiques</c:v>
                </c:pt>
                <c:pt idx="11">
                  <c:v>Hypnotiques</c:v>
                </c:pt>
                <c:pt idx="12">
                  <c:v>Neuroleptiques</c:v>
                </c:pt>
                <c:pt idx="14">
                  <c:v>Alcool</c:v>
                </c:pt>
                <c:pt idx="15">
                  <c:v>Héroine</c:v>
                </c:pt>
                <c:pt idx="16">
                  <c:v>Cannabis</c:v>
                </c:pt>
                <c:pt idx="17">
                  <c:v>Cocaine</c:v>
                </c:pt>
                <c:pt idx="18">
                  <c:v>Tabac</c:v>
                </c:pt>
                <c:pt idx="20">
                  <c:v>Fumeurs</c:v>
                </c:pt>
                <c:pt idx="22">
                  <c:v>Peu/pas précaires</c:v>
                </c:pt>
                <c:pt idx="23">
                  <c:v>Moyennement précaires</c:v>
                </c:pt>
                <c:pt idx="24">
                  <c:v>Très précaires</c:v>
                </c:pt>
              </c:strCache>
            </c:strRef>
          </c:cat>
          <c:val>
            <c:numRef>
              <c:f>Feuil1!$B$2:$B$26</c:f>
              <c:numCache>
                <c:formatCode>General</c:formatCode>
                <c:ptCount val="25"/>
                <c:pt idx="0" formatCode="0.0">
                  <c:v>14.6</c:v>
                </c:pt>
                <c:pt idx="2" formatCode="0.0">
                  <c:v>66.5</c:v>
                </c:pt>
                <c:pt idx="3" formatCode="0.0">
                  <c:v>33.5</c:v>
                </c:pt>
                <c:pt idx="5" formatCode="0.0">
                  <c:v>50.785340314136128</c:v>
                </c:pt>
                <c:pt idx="6" formatCode="0.0">
                  <c:v>27.225130890052355</c:v>
                </c:pt>
                <c:pt idx="7" formatCode="0.0">
                  <c:v>21.98952879581152</c:v>
                </c:pt>
                <c:pt idx="9" formatCode="0.0">
                  <c:v>12.565445026178011</c:v>
                </c:pt>
                <c:pt idx="10" formatCode="0.0">
                  <c:v>19.3717277486911</c:v>
                </c:pt>
                <c:pt idx="11" formatCode="0.0">
                  <c:v>3.6649214659685865</c:v>
                </c:pt>
                <c:pt idx="12" formatCode="0.0">
                  <c:v>3.1413612565445028</c:v>
                </c:pt>
                <c:pt idx="14" formatCode="0.0">
                  <c:v>31.937172774869111</c:v>
                </c:pt>
                <c:pt idx="15" formatCode="0.0">
                  <c:v>27.748691099476439</c:v>
                </c:pt>
                <c:pt idx="16" formatCode="0.0">
                  <c:v>29.842931937172775</c:v>
                </c:pt>
                <c:pt idx="17" formatCode="0.0">
                  <c:v>5.7591623036649215</c:v>
                </c:pt>
                <c:pt idx="18" formatCode="0.0">
                  <c:v>19.3717277486911</c:v>
                </c:pt>
                <c:pt idx="20" formatCode="0.0">
                  <c:v>86.387434554973822</c:v>
                </c:pt>
                <c:pt idx="22" formatCode="0.0">
                  <c:v>47.120418848167539</c:v>
                </c:pt>
                <c:pt idx="23" formatCode="0.0">
                  <c:v>48.167539267015705</c:v>
                </c:pt>
                <c:pt idx="24" formatCode="0.0">
                  <c:v>3.1413612565445028</c:v>
                </c:pt>
              </c:numCache>
            </c:numRef>
          </c:val>
        </c:ser>
        <c:dLbls>
          <c:showLegendKey val="0"/>
          <c:showVal val="0"/>
          <c:showCatName val="0"/>
          <c:showSerName val="0"/>
          <c:showPercent val="0"/>
          <c:showBubbleSize val="0"/>
        </c:dLbls>
        <c:gapWidth val="150"/>
        <c:axId val="85009408"/>
        <c:axId val="43398784"/>
      </c:barChart>
      <c:catAx>
        <c:axId val="85009408"/>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43398784"/>
        <c:crosses val="autoZero"/>
        <c:auto val="1"/>
        <c:lblAlgn val="ctr"/>
        <c:lblOffset val="100"/>
        <c:noMultiLvlLbl val="0"/>
      </c:catAx>
      <c:valAx>
        <c:axId val="43398784"/>
        <c:scaling>
          <c:orientation val="minMax"/>
        </c:scaling>
        <c:delete val="0"/>
        <c:axPos val="l"/>
        <c:majorGridlines/>
        <c:title>
          <c:tx>
            <c:rich>
              <a:bodyPr rot="0" vert="horz"/>
              <a:lstStyle/>
              <a:p>
                <a:pPr algn="ctr">
                  <a:defRPr sz="974" b="0" i="0" u="none" strike="noStrike" baseline="0">
                    <a:solidFill>
                      <a:srgbClr val="000000"/>
                    </a:solidFill>
                    <a:latin typeface="Calibri"/>
                    <a:ea typeface="Calibri"/>
                    <a:cs typeface="Calibri"/>
                  </a:defRPr>
                </a:pPr>
                <a:r>
                  <a:rPr lang="fr-FR"/>
                  <a:t>% de l'effectif</a:t>
                </a:r>
              </a:p>
            </c:rich>
          </c:tx>
          <c:layout>
            <c:manualLayout>
              <c:xMode val="edge"/>
              <c:yMode val="edge"/>
              <c:x val="1.5032565373772722E-2"/>
              <c:y val="4.2958436165628555E-2"/>
            </c:manualLayout>
          </c:layout>
          <c:overlay val="0"/>
        </c:title>
        <c:numFmt formatCode="0.0" sourceLinked="1"/>
        <c:majorTickMark val="out"/>
        <c:minorTickMark val="none"/>
        <c:tickLblPos val="nextTo"/>
        <c:crossAx val="85009408"/>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95"/>
            </a:pPr>
            <a:r>
              <a:rPr lang="fr-FR" sz="1094" b="1" i="0" baseline="0">
                <a:effectLst/>
              </a:rPr>
              <a:t>Profil des patients accueillis dans les ELSA</a:t>
            </a:r>
            <a:endParaRPr lang="fr-FR" sz="900">
              <a:effectLst/>
            </a:endParaRPr>
          </a:p>
        </c:rich>
      </c:tx>
      <c:layout>
        <c:manualLayout>
          <c:xMode val="edge"/>
          <c:yMode val="edge"/>
          <c:x val="0.27263113598403504"/>
          <c:y val="2.4046406304069356E-2"/>
        </c:manualLayout>
      </c:layout>
      <c:overlay val="0"/>
    </c:title>
    <c:autoTitleDeleted val="0"/>
    <c:plotArea>
      <c:layout>
        <c:manualLayout>
          <c:layoutTarget val="inner"/>
          <c:xMode val="edge"/>
          <c:yMode val="edge"/>
          <c:x val="8.5945301810488345E-2"/>
          <c:y val="0.14664856211644195"/>
          <c:w val="0.87367070789426504"/>
          <c:h val="0.51880944784138061"/>
        </c:manualLayout>
      </c:layout>
      <c:barChart>
        <c:barDir val="col"/>
        <c:grouping val="clustered"/>
        <c:varyColors val="0"/>
        <c:ser>
          <c:idx val="0"/>
          <c:order val="0"/>
          <c:tx>
            <c:strRef>
              <c:f>Feuil1!$B$1</c:f>
              <c:strCache>
                <c:ptCount val="1"/>
                <c:pt idx="0">
                  <c:v>Alcool</c:v>
                </c:pt>
              </c:strCache>
            </c:strRef>
          </c:tx>
          <c:spPr>
            <a:solidFill>
              <a:schemeClr val="accent6">
                <a:lumMod val="60000"/>
                <a:lumOff val="40000"/>
              </a:schemeClr>
            </a:solidFill>
            <a:ln>
              <a:solidFill>
                <a:srgbClr val="92D050"/>
              </a:solidFill>
            </a:ln>
          </c:spPr>
          <c:invertIfNegative val="0"/>
          <c:dPt>
            <c:idx val="0"/>
            <c:invertIfNegative val="0"/>
            <c:bubble3D val="0"/>
            <c:spPr>
              <a:solidFill>
                <a:schemeClr val="bg1">
                  <a:lumMod val="50000"/>
                </a:schemeClr>
              </a:solidFill>
              <a:ln>
                <a:solidFill>
                  <a:schemeClr val="bg1">
                    <a:lumMod val="50000"/>
                  </a:schemeClr>
                </a:solidFill>
              </a:ln>
            </c:spPr>
          </c:dPt>
          <c:dPt>
            <c:idx val="2"/>
            <c:invertIfNegative val="0"/>
            <c:bubble3D val="0"/>
            <c:spPr>
              <a:solidFill>
                <a:srgbClr val="FFC000"/>
              </a:solidFill>
              <a:ln>
                <a:solidFill>
                  <a:srgbClr val="FFC000"/>
                </a:solidFill>
              </a:ln>
            </c:spPr>
          </c:dPt>
          <c:dPt>
            <c:idx val="3"/>
            <c:invertIfNegative val="0"/>
            <c:bubble3D val="0"/>
            <c:spPr>
              <a:solidFill>
                <a:srgbClr val="FFC000"/>
              </a:solidFill>
              <a:ln>
                <a:solidFill>
                  <a:srgbClr val="FFC000"/>
                </a:solidFill>
              </a:ln>
            </c:spPr>
          </c:dPt>
          <c:dPt>
            <c:idx val="5"/>
            <c:invertIfNegative val="0"/>
            <c:bubble3D val="0"/>
            <c:spPr>
              <a:solidFill>
                <a:srgbClr val="92D050"/>
              </a:solidFill>
              <a:ln>
                <a:solidFill>
                  <a:srgbClr val="92D050"/>
                </a:solidFill>
              </a:ln>
            </c:spPr>
          </c:dPt>
          <c:dPt>
            <c:idx val="6"/>
            <c:invertIfNegative val="0"/>
            <c:bubble3D val="0"/>
            <c:spPr>
              <a:solidFill>
                <a:srgbClr val="92D050"/>
              </a:solidFill>
              <a:ln>
                <a:solidFill>
                  <a:srgbClr val="92D050"/>
                </a:solidFill>
              </a:ln>
            </c:spPr>
          </c:dPt>
          <c:dPt>
            <c:idx val="7"/>
            <c:invertIfNegative val="0"/>
            <c:bubble3D val="0"/>
            <c:spPr>
              <a:solidFill>
                <a:srgbClr val="92D050"/>
              </a:solidFill>
              <a:ln>
                <a:solidFill>
                  <a:srgbClr val="92D050"/>
                </a:solidFill>
              </a:ln>
            </c:spPr>
          </c:dPt>
          <c:dPt>
            <c:idx val="9"/>
            <c:invertIfNegative val="0"/>
            <c:bubble3D val="0"/>
            <c:spPr>
              <a:solidFill>
                <a:srgbClr val="FF0000"/>
              </a:solidFill>
              <a:ln>
                <a:solidFill>
                  <a:srgbClr val="FF0000"/>
                </a:solidFill>
              </a:ln>
            </c:spPr>
          </c:dPt>
          <c:dPt>
            <c:idx val="10"/>
            <c:invertIfNegative val="0"/>
            <c:bubble3D val="0"/>
            <c:spPr>
              <a:solidFill>
                <a:srgbClr val="FF0000"/>
              </a:solidFill>
              <a:ln>
                <a:solidFill>
                  <a:srgbClr val="FF0000"/>
                </a:solidFill>
              </a:ln>
            </c:spPr>
          </c:dPt>
          <c:dPt>
            <c:idx val="11"/>
            <c:invertIfNegative val="0"/>
            <c:bubble3D val="0"/>
            <c:spPr>
              <a:solidFill>
                <a:srgbClr val="FF0000"/>
              </a:solidFill>
              <a:ln>
                <a:solidFill>
                  <a:srgbClr val="FF0000"/>
                </a:solidFill>
              </a:ln>
            </c:spPr>
          </c:dPt>
          <c:dPt>
            <c:idx val="12"/>
            <c:invertIfNegative val="0"/>
            <c:bubble3D val="0"/>
            <c:spPr>
              <a:solidFill>
                <a:srgbClr val="FF0000"/>
              </a:solidFill>
              <a:ln>
                <a:solidFill>
                  <a:srgbClr val="FF0000"/>
                </a:solidFill>
              </a:ln>
            </c:spPr>
          </c:dPt>
          <c:dPt>
            <c:idx val="13"/>
            <c:invertIfNegative val="0"/>
            <c:bubble3D val="0"/>
            <c:spPr>
              <a:solidFill>
                <a:srgbClr val="FFFF00"/>
              </a:solidFill>
              <a:ln>
                <a:solidFill>
                  <a:srgbClr val="FFFF00"/>
                </a:solidFill>
              </a:ln>
            </c:spPr>
          </c:dPt>
          <c:dPt>
            <c:idx val="14"/>
            <c:invertIfNegative val="0"/>
            <c:bubble3D val="0"/>
            <c:spPr>
              <a:solidFill>
                <a:srgbClr val="FFFF00"/>
              </a:solidFill>
              <a:ln>
                <a:solidFill>
                  <a:srgbClr val="FFFF00"/>
                </a:solidFill>
              </a:ln>
            </c:spPr>
          </c:dPt>
          <c:dPt>
            <c:idx val="15"/>
            <c:invertIfNegative val="0"/>
            <c:bubble3D val="0"/>
            <c:spPr>
              <a:solidFill>
                <a:srgbClr val="FFFF00"/>
              </a:solidFill>
              <a:ln>
                <a:solidFill>
                  <a:srgbClr val="FFFF00"/>
                </a:solidFill>
              </a:ln>
            </c:spPr>
          </c:dPt>
          <c:dPt>
            <c:idx val="16"/>
            <c:invertIfNegative val="0"/>
            <c:bubble3D val="0"/>
            <c:spPr>
              <a:solidFill>
                <a:srgbClr val="FFFF00"/>
              </a:solidFill>
              <a:ln>
                <a:solidFill>
                  <a:srgbClr val="FFFF00"/>
                </a:solidFill>
              </a:ln>
            </c:spPr>
          </c:dPt>
          <c:dPt>
            <c:idx val="17"/>
            <c:invertIfNegative val="0"/>
            <c:bubble3D val="0"/>
            <c:spPr>
              <a:solidFill>
                <a:srgbClr val="FFFF00"/>
              </a:solidFill>
              <a:ln>
                <a:solidFill>
                  <a:srgbClr val="FFFF00"/>
                </a:solidFill>
              </a:ln>
            </c:spPr>
          </c:dPt>
          <c:dPt>
            <c:idx val="18"/>
            <c:invertIfNegative val="0"/>
            <c:bubble3D val="0"/>
            <c:spPr>
              <a:solidFill>
                <a:srgbClr val="FFFF00"/>
              </a:solidFill>
              <a:ln>
                <a:solidFill>
                  <a:srgbClr val="FFFF00"/>
                </a:solidFill>
              </a:ln>
            </c:spPr>
          </c:dPt>
          <c:dPt>
            <c:idx val="19"/>
            <c:invertIfNegative val="0"/>
            <c:bubble3D val="0"/>
            <c:spPr>
              <a:solidFill>
                <a:schemeClr val="accent2">
                  <a:lumMod val="60000"/>
                  <a:lumOff val="40000"/>
                </a:schemeClr>
              </a:solidFill>
              <a:ln>
                <a:solidFill>
                  <a:schemeClr val="accent2">
                    <a:lumMod val="60000"/>
                    <a:lumOff val="40000"/>
                  </a:schemeClr>
                </a:solidFill>
              </a:ln>
            </c:spPr>
          </c:dPt>
          <c:dPt>
            <c:idx val="20"/>
            <c:invertIfNegative val="0"/>
            <c:bubble3D val="0"/>
            <c:spPr>
              <a:solidFill>
                <a:schemeClr val="accent2">
                  <a:lumMod val="60000"/>
                  <a:lumOff val="40000"/>
                </a:schemeClr>
              </a:solidFill>
              <a:ln>
                <a:solidFill>
                  <a:schemeClr val="accent2">
                    <a:lumMod val="60000"/>
                    <a:lumOff val="40000"/>
                  </a:schemeClr>
                </a:solidFill>
              </a:ln>
            </c:spPr>
          </c:dPt>
          <c:dPt>
            <c:idx val="21"/>
            <c:invertIfNegative val="0"/>
            <c:bubble3D val="0"/>
            <c:spPr>
              <a:solidFill>
                <a:srgbClr val="00B0F0"/>
              </a:solidFill>
              <a:ln>
                <a:solidFill>
                  <a:srgbClr val="00B0F0"/>
                </a:solidFill>
              </a:ln>
            </c:spPr>
          </c:dPt>
          <c:dPt>
            <c:idx val="22"/>
            <c:invertIfNegative val="0"/>
            <c:bubble3D val="0"/>
            <c:spPr>
              <a:solidFill>
                <a:srgbClr val="00B0F0"/>
              </a:solidFill>
              <a:ln>
                <a:solidFill>
                  <a:srgbClr val="00B0F0"/>
                </a:solidFill>
              </a:ln>
            </c:spPr>
          </c:dPt>
          <c:dPt>
            <c:idx val="23"/>
            <c:invertIfNegative val="0"/>
            <c:bubble3D val="0"/>
            <c:spPr>
              <a:solidFill>
                <a:srgbClr val="00B0F0"/>
              </a:solidFill>
              <a:ln>
                <a:solidFill>
                  <a:srgbClr val="00B0F0"/>
                </a:solidFill>
              </a:ln>
            </c:spPr>
          </c:dPt>
          <c:dPt>
            <c:idx val="24"/>
            <c:invertIfNegative val="0"/>
            <c:bubble3D val="0"/>
            <c:spPr>
              <a:solidFill>
                <a:srgbClr val="00B0F0"/>
              </a:solidFill>
              <a:ln>
                <a:solidFill>
                  <a:srgbClr val="00B0F0"/>
                </a:solidFill>
              </a:ln>
            </c:spPr>
          </c:dPt>
          <c:dLbls>
            <c:dLbl>
              <c:idx val="0"/>
              <c:layout>
                <c:manualLayout>
                  <c:x val="4.531126520112669E-3"/>
                  <c:y val="-5.4142202673372556E-3"/>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311265201126777E-3"/>
                  <c:y val="1.082874069102596E-2"/>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311265201126777E-3"/>
                  <c:y val="5.4142202673372556E-3"/>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265563260056341E-3"/>
                  <c:y val="-3.4942798251689868E-17"/>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7966897801690143E-3"/>
                  <c:y val="0"/>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380">
                <a:noFill/>
              </a:ln>
            </c:spPr>
            <c:txPr>
              <a:bodyPr/>
              <a:lstStyle/>
              <a:p>
                <a:pPr>
                  <a:defRPr sz="794"/>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Feuil1!$A$2:$A$26</c:f>
              <c:strCache>
                <c:ptCount val="25"/>
                <c:pt idx="0">
                  <c:v>Part dans total</c:v>
                </c:pt>
                <c:pt idx="2">
                  <c:v>Hommes</c:v>
                </c:pt>
                <c:pt idx="3">
                  <c:v>Femmes</c:v>
                </c:pt>
                <c:pt idx="5">
                  <c:v>Moins de 35 ans</c:v>
                </c:pt>
                <c:pt idx="6">
                  <c:v>De 35 à 45 ans</c:v>
                </c:pt>
                <c:pt idx="7">
                  <c:v>Plus de 45 ans</c:v>
                </c:pt>
                <c:pt idx="9">
                  <c:v>Antidépresseurs</c:v>
                </c:pt>
                <c:pt idx="10">
                  <c:v>Anxiolytiques</c:v>
                </c:pt>
                <c:pt idx="11">
                  <c:v>Hypnotiques</c:v>
                </c:pt>
                <c:pt idx="12">
                  <c:v>Neuroleptiques</c:v>
                </c:pt>
                <c:pt idx="14">
                  <c:v>Alcool</c:v>
                </c:pt>
                <c:pt idx="15">
                  <c:v>Héroine</c:v>
                </c:pt>
                <c:pt idx="16">
                  <c:v>Cannabis</c:v>
                </c:pt>
                <c:pt idx="17">
                  <c:v>Cocaine</c:v>
                </c:pt>
                <c:pt idx="18">
                  <c:v>Tabac</c:v>
                </c:pt>
                <c:pt idx="20">
                  <c:v>Fumeurs</c:v>
                </c:pt>
                <c:pt idx="22">
                  <c:v>Peu/pas précaires</c:v>
                </c:pt>
                <c:pt idx="23">
                  <c:v>Moyennement précaires</c:v>
                </c:pt>
                <c:pt idx="24">
                  <c:v>Très précaires</c:v>
                </c:pt>
              </c:strCache>
            </c:strRef>
          </c:cat>
          <c:val>
            <c:numRef>
              <c:f>Feuil1!$B$2:$B$26</c:f>
              <c:numCache>
                <c:formatCode>General</c:formatCode>
                <c:ptCount val="25"/>
                <c:pt idx="0" formatCode="0.0">
                  <c:v>10</c:v>
                </c:pt>
                <c:pt idx="2" formatCode="0.0">
                  <c:v>71.5</c:v>
                </c:pt>
                <c:pt idx="3" formatCode="0.0">
                  <c:v>28.5</c:v>
                </c:pt>
                <c:pt idx="5" formatCode="0.0">
                  <c:v>22.137404580152673</c:v>
                </c:pt>
                <c:pt idx="6" formatCode="0.0">
                  <c:v>27.480916030534353</c:v>
                </c:pt>
                <c:pt idx="7" formatCode="0.0">
                  <c:v>48.854961832061072</c:v>
                </c:pt>
                <c:pt idx="9" formatCode="0.0">
                  <c:v>21.374045801526716</c:v>
                </c:pt>
                <c:pt idx="10" formatCode="0.0">
                  <c:v>22.900763358778626</c:v>
                </c:pt>
                <c:pt idx="11" formatCode="0.0">
                  <c:v>6.8702290076335881</c:v>
                </c:pt>
                <c:pt idx="12" formatCode="0.0">
                  <c:v>8.3969465648854964</c:v>
                </c:pt>
                <c:pt idx="14" formatCode="0.0">
                  <c:v>42.748091603053432</c:v>
                </c:pt>
                <c:pt idx="15" formatCode="0.0">
                  <c:v>14.503816793893129</c:v>
                </c:pt>
                <c:pt idx="16" formatCode="0.0">
                  <c:v>12.977099236641221</c:v>
                </c:pt>
                <c:pt idx="17" formatCode="0.0">
                  <c:v>2.2900763358778624</c:v>
                </c:pt>
                <c:pt idx="18" formatCode="0.0">
                  <c:v>49.618320610687022</c:v>
                </c:pt>
                <c:pt idx="20" formatCode="0.0">
                  <c:v>84.732824427480921</c:v>
                </c:pt>
                <c:pt idx="22" formatCode="0.0">
                  <c:v>48.854961832061072</c:v>
                </c:pt>
                <c:pt idx="23" formatCode="0.0">
                  <c:v>48.091603053435115</c:v>
                </c:pt>
                <c:pt idx="24" formatCode="0.0">
                  <c:v>2.2900763358778624</c:v>
                </c:pt>
              </c:numCache>
            </c:numRef>
          </c:val>
        </c:ser>
        <c:dLbls>
          <c:showLegendKey val="0"/>
          <c:showVal val="0"/>
          <c:showCatName val="0"/>
          <c:showSerName val="0"/>
          <c:showPercent val="0"/>
          <c:showBubbleSize val="0"/>
        </c:dLbls>
        <c:gapWidth val="150"/>
        <c:axId val="85121024"/>
        <c:axId val="43433984"/>
      </c:barChart>
      <c:catAx>
        <c:axId val="85121024"/>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43433984"/>
        <c:crosses val="autoZero"/>
        <c:auto val="1"/>
        <c:lblAlgn val="ctr"/>
        <c:lblOffset val="100"/>
        <c:noMultiLvlLbl val="0"/>
      </c:catAx>
      <c:valAx>
        <c:axId val="43433984"/>
        <c:scaling>
          <c:orientation val="minMax"/>
          <c:max val="100"/>
        </c:scaling>
        <c:delete val="0"/>
        <c:axPos val="l"/>
        <c:majorGridlines/>
        <c:title>
          <c:tx>
            <c:rich>
              <a:bodyPr rot="0" vert="horz"/>
              <a:lstStyle/>
              <a:p>
                <a:pPr algn="ctr">
                  <a:defRPr sz="974" b="0" i="0" u="none" strike="noStrike" baseline="0">
                    <a:solidFill>
                      <a:srgbClr val="000000"/>
                    </a:solidFill>
                    <a:latin typeface="Calibri"/>
                    <a:ea typeface="Calibri"/>
                    <a:cs typeface="Calibri"/>
                  </a:defRPr>
                </a:pPr>
                <a:r>
                  <a:rPr lang="fr-FR"/>
                  <a:t>% de l'effectif</a:t>
                </a:r>
              </a:p>
            </c:rich>
          </c:tx>
          <c:layout>
            <c:manualLayout>
              <c:xMode val="edge"/>
              <c:yMode val="edge"/>
              <c:x val="1.5032565373772722E-2"/>
              <c:y val="4.2958436165628555E-2"/>
            </c:manualLayout>
          </c:layout>
          <c:overlay val="0"/>
        </c:title>
        <c:numFmt formatCode="0.0" sourceLinked="1"/>
        <c:majorTickMark val="out"/>
        <c:minorTickMark val="none"/>
        <c:tickLblPos val="nextTo"/>
        <c:crossAx val="85121024"/>
        <c:crosses val="autoZero"/>
        <c:crossBetween val="between"/>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95"/>
            </a:pPr>
            <a:r>
              <a:rPr lang="fr-FR" sz="1094" b="1" i="0" baseline="0">
                <a:effectLst/>
              </a:rPr>
              <a:t>Profil des patients accueillis dans les CAARUD</a:t>
            </a:r>
            <a:endParaRPr lang="fr-FR" sz="900">
              <a:effectLst/>
            </a:endParaRPr>
          </a:p>
        </c:rich>
      </c:tx>
      <c:layout>
        <c:manualLayout>
          <c:xMode val="edge"/>
          <c:yMode val="edge"/>
          <c:x val="0.27263113598403504"/>
          <c:y val="2.4046406304069356E-2"/>
        </c:manualLayout>
      </c:layout>
      <c:overlay val="0"/>
    </c:title>
    <c:autoTitleDeleted val="0"/>
    <c:plotArea>
      <c:layout>
        <c:manualLayout>
          <c:layoutTarget val="inner"/>
          <c:xMode val="edge"/>
          <c:yMode val="edge"/>
          <c:x val="8.5945301810488345E-2"/>
          <c:y val="0.14664856211644195"/>
          <c:w val="0.87367070789426504"/>
          <c:h val="0.51880944784138061"/>
        </c:manualLayout>
      </c:layout>
      <c:barChart>
        <c:barDir val="col"/>
        <c:grouping val="clustered"/>
        <c:varyColors val="0"/>
        <c:ser>
          <c:idx val="0"/>
          <c:order val="0"/>
          <c:tx>
            <c:strRef>
              <c:f>Feuil1!$B$1</c:f>
              <c:strCache>
                <c:ptCount val="1"/>
                <c:pt idx="0">
                  <c:v>Alcool</c:v>
                </c:pt>
              </c:strCache>
            </c:strRef>
          </c:tx>
          <c:spPr>
            <a:solidFill>
              <a:schemeClr val="accent6">
                <a:lumMod val="60000"/>
                <a:lumOff val="40000"/>
              </a:schemeClr>
            </a:solidFill>
            <a:ln>
              <a:solidFill>
                <a:srgbClr val="92D050"/>
              </a:solidFill>
            </a:ln>
          </c:spPr>
          <c:invertIfNegative val="0"/>
          <c:dPt>
            <c:idx val="0"/>
            <c:invertIfNegative val="0"/>
            <c:bubble3D val="0"/>
            <c:spPr>
              <a:solidFill>
                <a:schemeClr val="bg1">
                  <a:lumMod val="50000"/>
                </a:schemeClr>
              </a:solidFill>
              <a:ln>
                <a:solidFill>
                  <a:schemeClr val="bg1">
                    <a:lumMod val="50000"/>
                  </a:schemeClr>
                </a:solidFill>
              </a:ln>
            </c:spPr>
          </c:dPt>
          <c:dPt>
            <c:idx val="2"/>
            <c:invertIfNegative val="0"/>
            <c:bubble3D val="0"/>
            <c:spPr>
              <a:solidFill>
                <a:srgbClr val="FFC000"/>
              </a:solidFill>
              <a:ln>
                <a:solidFill>
                  <a:srgbClr val="FFC000"/>
                </a:solidFill>
              </a:ln>
            </c:spPr>
          </c:dPt>
          <c:dPt>
            <c:idx val="3"/>
            <c:invertIfNegative val="0"/>
            <c:bubble3D val="0"/>
            <c:spPr>
              <a:solidFill>
                <a:srgbClr val="FFC000"/>
              </a:solidFill>
              <a:ln>
                <a:solidFill>
                  <a:srgbClr val="FFC000"/>
                </a:solidFill>
              </a:ln>
            </c:spPr>
          </c:dPt>
          <c:dPt>
            <c:idx val="5"/>
            <c:invertIfNegative val="0"/>
            <c:bubble3D val="0"/>
            <c:spPr>
              <a:solidFill>
                <a:srgbClr val="92D050"/>
              </a:solidFill>
              <a:ln>
                <a:solidFill>
                  <a:srgbClr val="92D050"/>
                </a:solidFill>
              </a:ln>
            </c:spPr>
          </c:dPt>
          <c:dPt>
            <c:idx val="6"/>
            <c:invertIfNegative val="0"/>
            <c:bubble3D val="0"/>
            <c:spPr>
              <a:solidFill>
                <a:srgbClr val="92D050"/>
              </a:solidFill>
              <a:ln>
                <a:solidFill>
                  <a:srgbClr val="92D050"/>
                </a:solidFill>
              </a:ln>
            </c:spPr>
          </c:dPt>
          <c:dPt>
            <c:idx val="7"/>
            <c:invertIfNegative val="0"/>
            <c:bubble3D val="0"/>
            <c:spPr>
              <a:solidFill>
                <a:srgbClr val="92D050"/>
              </a:solidFill>
              <a:ln>
                <a:solidFill>
                  <a:srgbClr val="92D050"/>
                </a:solidFill>
              </a:ln>
            </c:spPr>
          </c:dPt>
          <c:dPt>
            <c:idx val="9"/>
            <c:invertIfNegative val="0"/>
            <c:bubble3D val="0"/>
            <c:spPr>
              <a:solidFill>
                <a:srgbClr val="FF0000"/>
              </a:solidFill>
              <a:ln>
                <a:solidFill>
                  <a:srgbClr val="FF0000"/>
                </a:solidFill>
              </a:ln>
            </c:spPr>
          </c:dPt>
          <c:dPt>
            <c:idx val="10"/>
            <c:invertIfNegative val="0"/>
            <c:bubble3D val="0"/>
            <c:spPr>
              <a:solidFill>
                <a:srgbClr val="FF0000"/>
              </a:solidFill>
              <a:ln>
                <a:solidFill>
                  <a:srgbClr val="FF0000"/>
                </a:solidFill>
              </a:ln>
            </c:spPr>
          </c:dPt>
          <c:dPt>
            <c:idx val="11"/>
            <c:invertIfNegative val="0"/>
            <c:bubble3D val="0"/>
            <c:spPr>
              <a:solidFill>
                <a:srgbClr val="FF0000"/>
              </a:solidFill>
              <a:ln>
                <a:solidFill>
                  <a:srgbClr val="FF0000"/>
                </a:solidFill>
              </a:ln>
            </c:spPr>
          </c:dPt>
          <c:dPt>
            <c:idx val="12"/>
            <c:invertIfNegative val="0"/>
            <c:bubble3D val="0"/>
            <c:spPr>
              <a:solidFill>
                <a:srgbClr val="FF0000"/>
              </a:solidFill>
              <a:ln>
                <a:solidFill>
                  <a:srgbClr val="FF0000"/>
                </a:solidFill>
              </a:ln>
            </c:spPr>
          </c:dPt>
          <c:dPt>
            <c:idx val="13"/>
            <c:invertIfNegative val="0"/>
            <c:bubble3D val="0"/>
            <c:spPr>
              <a:solidFill>
                <a:srgbClr val="FFFF00"/>
              </a:solidFill>
              <a:ln>
                <a:solidFill>
                  <a:srgbClr val="FFFF00"/>
                </a:solidFill>
              </a:ln>
            </c:spPr>
          </c:dPt>
          <c:dPt>
            <c:idx val="14"/>
            <c:invertIfNegative val="0"/>
            <c:bubble3D val="0"/>
            <c:spPr>
              <a:solidFill>
                <a:srgbClr val="FFFF00"/>
              </a:solidFill>
              <a:ln>
                <a:solidFill>
                  <a:srgbClr val="FFFF00"/>
                </a:solidFill>
              </a:ln>
            </c:spPr>
          </c:dPt>
          <c:dPt>
            <c:idx val="15"/>
            <c:invertIfNegative val="0"/>
            <c:bubble3D val="0"/>
            <c:spPr>
              <a:solidFill>
                <a:srgbClr val="FFFF00"/>
              </a:solidFill>
              <a:ln>
                <a:solidFill>
                  <a:srgbClr val="FFFF00"/>
                </a:solidFill>
              </a:ln>
            </c:spPr>
          </c:dPt>
          <c:dPt>
            <c:idx val="16"/>
            <c:invertIfNegative val="0"/>
            <c:bubble3D val="0"/>
            <c:spPr>
              <a:solidFill>
                <a:srgbClr val="FFFF00"/>
              </a:solidFill>
              <a:ln>
                <a:solidFill>
                  <a:srgbClr val="FFFF00"/>
                </a:solidFill>
              </a:ln>
            </c:spPr>
          </c:dPt>
          <c:dPt>
            <c:idx val="17"/>
            <c:invertIfNegative val="0"/>
            <c:bubble3D val="0"/>
            <c:spPr>
              <a:solidFill>
                <a:srgbClr val="FFFF00"/>
              </a:solidFill>
              <a:ln>
                <a:solidFill>
                  <a:srgbClr val="FFFF00"/>
                </a:solidFill>
              </a:ln>
            </c:spPr>
          </c:dPt>
          <c:dPt>
            <c:idx val="18"/>
            <c:invertIfNegative val="0"/>
            <c:bubble3D val="0"/>
            <c:spPr>
              <a:solidFill>
                <a:srgbClr val="FFFF00"/>
              </a:solidFill>
              <a:ln>
                <a:solidFill>
                  <a:srgbClr val="FFFF00"/>
                </a:solidFill>
              </a:ln>
            </c:spPr>
          </c:dPt>
          <c:dPt>
            <c:idx val="19"/>
            <c:invertIfNegative val="0"/>
            <c:bubble3D val="0"/>
            <c:spPr>
              <a:solidFill>
                <a:schemeClr val="accent2">
                  <a:lumMod val="60000"/>
                  <a:lumOff val="40000"/>
                </a:schemeClr>
              </a:solidFill>
              <a:ln>
                <a:solidFill>
                  <a:schemeClr val="accent2">
                    <a:lumMod val="60000"/>
                    <a:lumOff val="40000"/>
                  </a:schemeClr>
                </a:solidFill>
              </a:ln>
            </c:spPr>
          </c:dPt>
          <c:dPt>
            <c:idx val="20"/>
            <c:invertIfNegative val="0"/>
            <c:bubble3D val="0"/>
            <c:spPr>
              <a:solidFill>
                <a:schemeClr val="accent2">
                  <a:lumMod val="60000"/>
                  <a:lumOff val="40000"/>
                </a:schemeClr>
              </a:solidFill>
              <a:ln>
                <a:solidFill>
                  <a:schemeClr val="accent2">
                    <a:lumMod val="60000"/>
                    <a:lumOff val="40000"/>
                  </a:schemeClr>
                </a:solidFill>
              </a:ln>
            </c:spPr>
          </c:dPt>
          <c:dPt>
            <c:idx val="21"/>
            <c:invertIfNegative val="0"/>
            <c:bubble3D val="0"/>
            <c:spPr>
              <a:solidFill>
                <a:srgbClr val="00B0F0"/>
              </a:solidFill>
              <a:ln>
                <a:solidFill>
                  <a:srgbClr val="00B0F0"/>
                </a:solidFill>
              </a:ln>
            </c:spPr>
          </c:dPt>
          <c:dPt>
            <c:idx val="22"/>
            <c:invertIfNegative val="0"/>
            <c:bubble3D val="0"/>
            <c:spPr>
              <a:solidFill>
                <a:srgbClr val="00B0F0"/>
              </a:solidFill>
              <a:ln>
                <a:solidFill>
                  <a:srgbClr val="00B0F0"/>
                </a:solidFill>
              </a:ln>
            </c:spPr>
          </c:dPt>
          <c:dPt>
            <c:idx val="23"/>
            <c:invertIfNegative val="0"/>
            <c:bubble3D val="0"/>
            <c:spPr>
              <a:solidFill>
                <a:srgbClr val="00B0F0"/>
              </a:solidFill>
              <a:ln>
                <a:solidFill>
                  <a:srgbClr val="00B0F0"/>
                </a:solidFill>
              </a:ln>
            </c:spPr>
          </c:dPt>
          <c:dPt>
            <c:idx val="24"/>
            <c:invertIfNegative val="0"/>
            <c:bubble3D val="0"/>
            <c:spPr>
              <a:solidFill>
                <a:srgbClr val="00B0F0"/>
              </a:solidFill>
              <a:ln>
                <a:solidFill>
                  <a:srgbClr val="00B0F0"/>
                </a:solidFill>
              </a:ln>
            </c:spPr>
          </c:dPt>
          <c:dLbls>
            <c:dLbl>
              <c:idx val="0"/>
              <c:layout>
                <c:manualLayout>
                  <c:x val="4.531126520112669E-3"/>
                  <c:y val="-5.4142202673372556E-3"/>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311265201126777E-3"/>
                  <c:y val="1.082874069102596E-2"/>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311265201126777E-3"/>
                  <c:y val="5.4142202673372556E-3"/>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265563260056341E-3"/>
                  <c:y val="-3.4942798251689868E-17"/>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7966897801690143E-3"/>
                  <c:y val="0"/>
                </c:manualLayout>
              </c:layout>
              <c:spPr/>
              <c:txPr>
                <a:bodyPr/>
                <a:lstStyle/>
                <a:p>
                  <a:pPr>
                    <a:defRPr sz="794"/>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380">
                <a:noFill/>
              </a:ln>
            </c:spPr>
            <c:txPr>
              <a:bodyPr/>
              <a:lstStyle/>
              <a:p>
                <a:pPr>
                  <a:defRPr sz="794"/>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Feuil1!$A$2:$A$26</c:f>
              <c:strCache>
                <c:ptCount val="25"/>
                <c:pt idx="0">
                  <c:v>Part dans total</c:v>
                </c:pt>
                <c:pt idx="2">
                  <c:v>Hommes</c:v>
                </c:pt>
                <c:pt idx="3">
                  <c:v>Femmes</c:v>
                </c:pt>
                <c:pt idx="5">
                  <c:v>Moins de 35 ans</c:v>
                </c:pt>
                <c:pt idx="6">
                  <c:v>De 35 à 45 ans</c:v>
                </c:pt>
                <c:pt idx="7">
                  <c:v>Plus de 45 ans</c:v>
                </c:pt>
                <c:pt idx="9">
                  <c:v>Antidépresseurs</c:v>
                </c:pt>
                <c:pt idx="10">
                  <c:v>Anxiolytiques</c:v>
                </c:pt>
                <c:pt idx="11">
                  <c:v>Hypnotiques</c:v>
                </c:pt>
                <c:pt idx="12">
                  <c:v>Neuroleptiques</c:v>
                </c:pt>
                <c:pt idx="14">
                  <c:v>Alcool</c:v>
                </c:pt>
                <c:pt idx="15">
                  <c:v>Héroine</c:v>
                </c:pt>
                <c:pt idx="16">
                  <c:v>Cannabis</c:v>
                </c:pt>
                <c:pt idx="17">
                  <c:v>Cocaine</c:v>
                </c:pt>
                <c:pt idx="18">
                  <c:v>Tabac</c:v>
                </c:pt>
                <c:pt idx="20">
                  <c:v>Fumeurs</c:v>
                </c:pt>
                <c:pt idx="22">
                  <c:v>Peu/pas précaires</c:v>
                </c:pt>
                <c:pt idx="23">
                  <c:v>Moyennement précaires</c:v>
                </c:pt>
                <c:pt idx="24">
                  <c:v>Très précaires</c:v>
                </c:pt>
              </c:strCache>
            </c:strRef>
          </c:cat>
          <c:val>
            <c:numRef>
              <c:f>Feuil1!$B$2:$B$26</c:f>
              <c:numCache>
                <c:formatCode>General</c:formatCode>
                <c:ptCount val="25"/>
                <c:pt idx="0" formatCode="0.0">
                  <c:v>5</c:v>
                </c:pt>
                <c:pt idx="2" formatCode="0.0">
                  <c:v>83.1</c:v>
                </c:pt>
                <c:pt idx="3" formatCode="0.0">
                  <c:v>16.899999999999999</c:v>
                </c:pt>
                <c:pt idx="5" formatCode="0.0">
                  <c:v>52.307692307692307</c:v>
                </c:pt>
                <c:pt idx="6" formatCode="0.0">
                  <c:v>30.76923076923077</c:v>
                </c:pt>
                <c:pt idx="7" formatCode="0.0">
                  <c:v>16.923076923076923</c:v>
                </c:pt>
                <c:pt idx="9" formatCode="0.0">
                  <c:v>10.76923076923077</c:v>
                </c:pt>
                <c:pt idx="10" formatCode="0.0">
                  <c:v>21.53846153846154</c:v>
                </c:pt>
                <c:pt idx="11" formatCode="0.0">
                  <c:v>9.2307692307692299</c:v>
                </c:pt>
                <c:pt idx="12" formatCode="0.0">
                  <c:v>23.076923076923077</c:v>
                </c:pt>
                <c:pt idx="14" formatCode="0.0">
                  <c:v>75.384615384615387</c:v>
                </c:pt>
                <c:pt idx="15" formatCode="0.0">
                  <c:v>32.307692307692307</c:v>
                </c:pt>
                <c:pt idx="16" formatCode="0.0">
                  <c:v>60</c:v>
                </c:pt>
                <c:pt idx="17" formatCode="0.0">
                  <c:v>27.692307692307693</c:v>
                </c:pt>
                <c:pt idx="18" formatCode="0.0">
                  <c:v>21.53846153846154</c:v>
                </c:pt>
                <c:pt idx="20" formatCode="0.0">
                  <c:v>90.769230769230774</c:v>
                </c:pt>
                <c:pt idx="22" formatCode="0.0">
                  <c:v>4.615384615384615</c:v>
                </c:pt>
                <c:pt idx="23" formatCode="0.0">
                  <c:v>60</c:v>
                </c:pt>
                <c:pt idx="24" formatCode="0.0">
                  <c:v>35.384615384615387</c:v>
                </c:pt>
              </c:numCache>
            </c:numRef>
          </c:val>
        </c:ser>
        <c:dLbls>
          <c:showLegendKey val="0"/>
          <c:showVal val="0"/>
          <c:showCatName val="0"/>
          <c:showSerName val="0"/>
          <c:showPercent val="0"/>
          <c:showBubbleSize val="0"/>
        </c:dLbls>
        <c:gapWidth val="150"/>
        <c:axId val="85503488"/>
        <c:axId val="43436288"/>
      </c:barChart>
      <c:catAx>
        <c:axId val="85503488"/>
        <c:scaling>
          <c:orientation val="minMax"/>
        </c:scaling>
        <c:delete val="0"/>
        <c:axPos val="b"/>
        <c:numFmt formatCode="General" sourceLinked="1"/>
        <c:majorTickMark val="out"/>
        <c:minorTickMark val="none"/>
        <c:tickLblPos val="nextTo"/>
        <c:txPr>
          <a:bodyPr rot="-5400000" vert="horz"/>
          <a:lstStyle/>
          <a:p>
            <a:pPr>
              <a:defRPr/>
            </a:pPr>
            <a:endParaRPr lang="fr-FR"/>
          </a:p>
        </c:txPr>
        <c:crossAx val="43436288"/>
        <c:crosses val="autoZero"/>
        <c:auto val="1"/>
        <c:lblAlgn val="ctr"/>
        <c:lblOffset val="100"/>
        <c:noMultiLvlLbl val="0"/>
      </c:catAx>
      <c:valAx>
        <c:axId val="43436288"/>
        <c:scaling>
          <c:orientation val="minMax"/>
          <c:max val="100"/>
        </c:scaling>
        <c:delete val="0"/>
        <c:axPos val="l"/>
        <c:majorGridlines/>
        <c:title>
          <c:tx>
            <c:rich>
              <a:bodyPr rot="0" vert="horz"/>
              <a:lstStyle/>
              <a:p>
                <a:pPr algn="ctr">
                  <a:defRPr sz="974" b="0" i="0" u="none" strike="noStrike" baseline="0">
                    <a:solidFill>
                      <a:srgbClr val="000000"/>
                    </a:solidFill>
                    <a:latin typeface="Calibri"/>
                    <a:ea typeface="Calibri"/>
                    <a:cs typeface="Calibri"/>
                  </a:defRPr>
                </a:pPr>
                <a:r>
                  <a:rPr lang="fr-FR"/>
                  <a:t>% de l'effectif</a:t>
                </a:r>
              </a:p>
            </c:rich>
          </c:tx>
          <c:layout>
            <c:manualLayout>
              <c:xMode val="edge"/>
              <c:yMode val="edge"/>
              <c:x val="1.5032565373772722E-2"/>
              <c:y val="4.2958436165628555E-2"/>
            </c:manualLayout>
          </c:layout>
          <c:overlay val="0"/>
        </c:title>
        <c:numFmt formatCode="0.0" sourceLinked="1"/>
        <c:majorTickMark val="out"/>
        <c:minorTickMark val="none"/>
        <c:tickLblPos val="nextTo"/>
        <c:crossAx val="85503488"/>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0.88802</cdr:x>
      <cdr:y>0.62767</cdr:y>
    </cdr:from>
    <cdr:to>
      <cdr:x>0.97931</cdr:x>
      <cdr:y>0.94937</cdr:y>
    </cdr:to>
    <cdr:sp macro="" textlink="">
      <cdr:nvSpPr>
        <cdr:cNvPr id="2" name="Ellipse 1"/>
        <cdr:cNvSpPr/>
      </cdr:nvSpPr>
      <cdr:spPr>
        <a:xfrm xmlns:a="http://schemas.openxmlformats.org/drawingml/2006/main">
          <a:off x="7704856" y="3231431"/>
          <a:ext cx="792088" cy="1656184"/>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0.56897</cdr:x>
      <cdr:y>0.64611</cdr:y>
    </cdr:from>
    <cdr:to>
      <cdr:x>0.68966</cdr:x>
      <cdr:y>0.82232</cdr:y>
    </cdr:to>
    <cdr:sp macro="" textlink="">
      <cdr:nvSpPr>
        <cdr:cNvPr id="3" name="Ellipse 2"/>
        <cdr:cNvSpPr/>
      </cdr:nvSpPr>
      <cdr:spPr>
        <a:xfrm xmlns:a="http://schemas.openxmlformats.org/drawingml/2006/main">
          <a:off x="4752528" y="3168352"/>
          <a:ext cx="1008112" cy="864096"/>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0.23276</cdr:x>
      <cdr:y>0.66079</cdr:y>
    </cdr:from>
    <cdr:to>
      <cdr:x>0.31897</cdr:x>
      <cdr:y>0.88106</cdr:y>
    </cdr:to>
    <cdr:sp macro="" textlink="">
      <cdr:nvSpPr>
        <cdr:cNvPr id="5" name="Ellipse 4"/>
        <cdr:cNvSpPr/>
      </cdr:nvSpPr>
      <cdr:spPr>
        <a:xfrm xmlns:a="http://schemas.openxmlformats.org/drawingml/2006/main">
          <a:off x="1944216" y="3240360"/>
          <a:ext cx="720080" cy="1080120"/>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fr-FR"/>
        </a:p>
      </cdr:txBody>
    </cdr:sp>
  </cdr:relSizeAnchor>
</c:userShapes>
</file>

<file path=ppt/drawings/drawing3.xml><?xml version="1.0" encoding="utf-8"?>
<c:userShapes xmlns:c="http://schemas.openxmlformats.org/drawingml/2006/chart">
  <cdr:relSizeAnchor xmlns:cdr="http://schemas.openxmlformats.org/drawingml/2006/chartDrawing">
    <cdr:from>
      <cdr:x>0.30769</cdr:x>
      <cdr:y>0.65753</cdr:y>
    </cdr:from>
    <cdr:to>
      <cdr:x>0.39316</cdr:x>
      <cdr:y>0.89041</cdr:y>
    </cdr:to>
    <cdr:sp macro="" textlink="">
      <cdr:nvSpPr>
        <cdr:cNvPr id="2" name="Ellipse 1"/>
        <cdr:cNvSpPr/>
      </cdr:nvSpPr>
      <cdr:spPr>
        <a:xfrm xmlns:a="http://schemas.openxmlformats.org/drawingml/2006/main">
          <a:off x="2592288" y="3456384"/>
          <a:ext cx="720080" cy="1224136"/>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0.57265</cdr:x>
      <cdr:y>0.65753</cdr:y>
    </cdr:from>
    <cdr:to>
      <cdr:x>0.62224</cdr:x>
      <cdr:y>0.79452</cdr:y>
    </cdr:to>
    <cdr:sp macro="" textlink="">
      <cdr:nvSpPr>
        <cdr:cNvPr id="3" name="Ellipse 2"/>
        <cdr:cNvSpPr/>
      </cdr:nvSpPr>
      <cdr:spPr>
        <a:xfrm xmlns:a="http://schemas.openxmlformats.org/drawingml/2006/main">
          <a:off x="4824536" y="3456384"/>
          <a:ext cx="417760" cy="720080"/>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0.7094</cdr:x>
      <cdr:y>0.64384</cdr:y>
    </cdr:from>
    <cdr:to>
      <cdr:x>0.75214</cdr:x>
      <cdr:y>0.78082</cdr:y>
    </cdr:to>
    <cdr:sp macro="" textlink="">
      <cdr:nvSpPr>
        <cdr:cNvPr id="4" name="Ellipse 3"/>
        <cdr:cNvSpPr/>
      </cdr:nvSpPr>
      <cdr:spPr>
        <a:xfrm xmlns:a="http://schemas.openxmlformats.org/drawingml/2006/main">
          <a:off x="5976664" y="3384376"/>
          <a:ext cx="360040" cy="720080"/>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0.41026</cdr:x>
      <cdr:y>0.87671</cdr:y>
    </cdr:from>
    <cdr:to>
      <cdr:x>0.42651</cdr:x>
      <cdr:y>0.9726</cdr:y>
    </cdr:to>
    <cdr:sp macro="" textlink="">
      <cdr:nvSpPr>
        <cdr:cNvPr id="5" name="Flèche vers le haut 4"/>
        <cdr:cNvSpPr/>
      </cdr:nvSpPr>
      <cdr:spPr>
        <a:xfrm xmlns:a="http://schemas.openxmlformats.org/drawingml/2006/main">
          <a:off x="3456384" y="4608512"/>
          <a:ext cx="136953" cy="504056"/>
        </a:xfrm>
        <a:prstGeom xmlns:a="http://schemas.openxmlformats.org/drawingml/2006/main" prst="up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drawings/drawing4.xml><?xml version="1.0" encoding="utf-8"?>
<c:userShapes xmlns:c="http://schemas.openxmlformats.org/drawingml/2006/chart">
  <cdr:relSizeAnchor xmlns:cdr="http://schemas.openxmlformats.org/drawingml/2006/chartDrawing">
    <cdr:from>
      <cdr:x>0.87611</cdr:x>
      <cdr:y>0.65723</cdr:y>
    </cdr:from>
    <cdr:to>
      <cdr:x>0.9823</cdr:x>
      <cdr:y>0.9851</cdr:y>
    </cdr:to>
    <cdr:sp macro="" textlink="">
      <cdr:nvSpPr>
        <cdr:cNvPr id="2" name="Ellipse 1"/>
        <cdr:cNvSpPr/>
      </cdr:nvSpPr>
      <cdr:spPr>
        <a:xfrm xmlns:a="http://schemas.openxmlformats.org/drawingml/2006/main">
          <a:off x="7128792" y="3175551"/>
          <a:ext cx="864096" cy="1584176"/>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0.55752</cdr:x>
      <cdr:y>0.65723</cdr:y>
    </cdr:from>
    <cdr:to>
      <cdr:x>0.74336</cdr:x>
      <cdr:y>0.83271</cdr:y>
    </cdr:to>
    <cdr:sp macro="" textlink="">
      <cdr:nvSpPr>
        <cdr:cNvPr id="3" name="Ellipse 2"/>
        <cdr:cNvSpPr/>
      </cdr:nvSpPr>
      <cdr:spPr>
        <a:xfrm xmlns:a="http://schemas.openxmlformats.org/drawingml/2006/main">
          <a:off x="4536504" y="3175551"/>
          <a:ext cx="1512168" cy="847879"/>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0.23894</cdr:x>
      <cdr:y>0.65574</cdr:y>
    </cdr:from>
    <cdr:to>
      <cdr:x>0.31858</cdr:x>
      <cdr:y>0.92399</cdr:y>
    </cdr:to>
    <cdr:sp macro="" textlink="">
      <cdr:nvSpPr>
        <cdr:cNvPr id="4" name="Ellipse 3"/>
        <cdr:cNvSpPr/>
      </cdr:nvSpPr>
      <cdr:spPr>
        <a:xfrm xmlns:a="http://schemas.openxmlformats.org/drawingml/2006/main">
          <a:off x="1944216" y="3168352"/>
          <a:ext cx="648072" cy="1296144"/>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0.15044</cdr:x>
      <cdr:y>0.65574</cdr:y>
    </cdr:from>
    <cdr:to>
      <cdr:x>0.20354</cdr:x>
      <cdr:y>0.80477</cdr:y>
    </cdr:to>
    <cdr:sp macro="" textlink="">
      <cdr:nvSpPr>
        <cdr:cNvPr id="5" name="Ellipse 4"/>
        <cdr:cNvSpPr/>
      </cdr:nvSpPr>
      <cdr:spPr>
        <a:xfrm xmlns:a="http://schemas.openxmlformats.org/drawingml/2006/main">
          <a:off x="1224136" y="3168352"/>
          <a:ext cx="432048" cy="720080"/>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0.51724</cdr:x>
      <cdr:y>0.88278</cdr:y>
    </cdr:from>
    <cdr:to>
      <cdr:x>0.53364</cdr:x>
      <cdr:y>0.98408</cdr:y>
    </cdr:to>
    <cdr:sp macro="" textlink="">
      <cdr:nvSpPr>
        <cdr:cNvPr id="8" name="Flèche vers le haut 7"/>
        <cdr:cNvSpPr/>
      </cdr:nvSpPr>
      <cdr:spPr>
        <a:xfrm xmlns:a="http://schemas.openxmlformats.org/drawingml/2006/main">
          <a:off x="4320480" y="4392488"/>
          <a:ext cx="136953" cy="504056"/>
        </a:xfrm>
        <a:prstGeom xmlns:a="http://schemas.openxmlformats.org/drawingml/2006/main" prst="up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080AE2C-6FEE-4F7A-AB5E-4096B3E67B2A}" type="datetimeFigureOut">
              <a:rPr lang="fr-FR" smtClean="0"/>
              <a:t>04/02/2016</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6D84378-2F2E-423F-A2CC-406FB5C4D831}" type="slidenum">
              <a:rPr lang="fr-FR" smtClean="0"/>
              <a:t>‹N°›</a:t>
            </a:fld>
            <a:endParaRPr lang="fr-FR"/>
          </a:p>
        </p:txBody>
      </p:sp>
    </p:spTree>
    <p:extLst>
      <p:ext uri="{BB962C8B-B14F-4D97-AF65-F5344CB8AC3E}">
        <p14:creationId xmlns:p14="http://schemas.microsoft.com/office/powerpoint/2010/main" val="29746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DBFE36B-CD10-4EF9-8C15-D635A05DBADB}" type="datetimeFigureOut">
              <a:rPr lang="fr-FR" smtClean="0"/>
              <a:t>04/02/2016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99934A-0FC0-4495-93DE-64AD2C4B7A84}" type="slidenum">
              <a:rPr lang="fr-FR" smtClean="0"/>
              <a:t>‹N°›</a:t>
            </a:fld>
            <a:endParaRPr lang="fr-FR"/>
          </a:p>
        </p:txBody>
      </p:sp>
    </p:spTree>
    <p:extLst>
      <p:ext uri="{BB962C8B-B14F-4D97-AF65-F5344CB8AC3E}">
        <p14:creationId xmlns:p14="http://schemas.microsoft.com/office/powerpoint/2010/main" val="253634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1</a:t>
            </a:fld>
            <a:endParaRPr lang="fr-FR"/>
          </a:p>
        </p:txBody>
      </p:sp>
    </p:spTree>
    <p:extLst>
      <p:ext uri="{BB962C8B-B14F-4D97-AF65-F5344CB8AC3E}">
        <p14:creationId xmlns:p14="http://schemas.microsoft.com/office/powerpoint/2010/main" val="259437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Situation psy</a:t>
            </a:r>
            <a:endParaRPr lang="fr-FR" dirty="0"/>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10</a:t>
            </a:fld>
            <a:endParaRPr lang="fr-FR"/>
          </a:p>
        </p:txBody>
      </p:sp>
    </p:spTree>
    <p:extLst>
      <p:ext uri="{BB962C8B-B14F-4D97-AF65-F5344CB8AC3E}">
        <p14:creationId xmlns:p14="http://schemas.microsoft.com/office/powerpoint/2010/main" val="369986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Score</a:t>
            </a:r>
            <a:r>
              <a:rPr lang="fr-FR" baseline="0" dirty="0" smtClean="0"/>
              <a:t> de précarité calculé grâce aux 6 premiers items de la situation sociale : score composite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Chaque modalité de chaque variable est graduée entre 0 et 10 selon qu’elle représente une situation de forte ou faible précarité puis les 6 scores intermédiaires sont additionnés pour établir un score définitif sur 60. Selon la hauteur de ce score définitif, la situation de précarité est définie comme faible, moyenne ou très précaire.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11</a:t>
            </a:fld>
            <a:endParaRPr lang="fr-FR"/>
          </a:p>
        </p:txBody>
      </p:sp>
    </p:spTree>
    <p:extLst>
      <p:ext uri="{BB962C8B-B14F-4D97-AF65-F5344CB8AC3E}">
        <p14:creationId xmlns:p14="http://schemas.microsoft.com/office/powerpoint/2010/main" val="3776627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12</a:t>
            </a:fld>
            <a:endParaRPr lang="fr-FR"/>
          </a:p>
        </p:txBody>
      </p:sp>
    </p:spTree>
    <p:extLst>
      <p:ext uri="{BB962C8B-B14F-4D97-AF65-F5344CB8AC3E}">
        <p14:creationId xmlns:p14="http://schemas.microsoft.com/office/powerpoint/2010/main" val="298334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13</a:t>
            </a:fld>
            <a:endParaRPr lang="fr-FR"/>
          </a:p>
        </p:txBody>
      </p:sp>
    </p:spTree>
    <p:extLst>
      <p:ext uri="{BB962C8B-B14F-4D97-AF65-F5344CB8AC3E}">
        <p14:creationId xmlns:p14="http://schemas.microsoft.com/office/powerpoint/2010/main" val="369503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14</a:t>
            </a:fld>
            <a:endParaRPr lang="fr-FR"/>
          </a:p>
        </p:txBody>
      </p:sp>
    </p:spTree>
    <p:extLst>
      <p:ext uri="{BB962C8B-B14F-4D97-AF65-F5344CB8AC3E}">
        <p14:creationId xmlns:p14="http://schemas.microsoft.com/office/powerpoint/2010/main" val="356284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15</a:t>
            </a:fld>
            <a:endParaRPr lang="fr-FR"/>
          </a:p>
        </p:txBody>
      </p:sp>
    </p:spTree>
    <p:extLst>
      <p:ext uri="{BB962C8B-B14F-4D97-AF65-F5344CB8AC3E}">
        <p14:creationId xmlns:p14="http://schemas.microsoft.com/office/powerpoint/2010/main" val="239196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16</a:t>
            </a:fld>
            <a:endParaRPr lang="fr-FR"/>
          </a:p>
        </p:txBody>
      </p:sp>
    </p:spTree>
    <p:extLst>
      <p:ext uri="{BB962C8B-B14F-4D97-AF65-F5344CB8AC3E}">
        <p14:creationId xmlns:p14="http://schemas.microsoft.com/office/powerpoint/2010/main" val="299532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17</a:t>
            </a:fld>
            <a:endParaRPr lang="fr-FR"/>
          </a:p>
        </p:txBody>
      </p:sp>
    </p:spTree>
    <p:extLst>
      <p:ext uri="{BB962C8B-B14F-4D97-AF65-F5344CB8AC3E}">
        <p14:creationId xmlns:p14="http://schemas.microsoft.com/office/powerpoint/2010/main" val="821532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18</a:t>
            </a:fld>
            <a:endParaRPr lang="fr-FR"/>
          </a:p>
        </p:txBody>
      </p:sp>
    </p:spTree>
    <p:extLst>
      <p:ext uri="{BB962C8B-B14F-4D97-AF65-F5344CB8AC3E}">
        <p14:creationId xmlns:p14="http://schemas.microsoft.com/office/powerpoint/2010/main" val="3338893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19</a:t>
            </a:fld>
            <a:endParaRPr lang="fr-FR"/>
          </a:p>
        </p:txBody>
      </p:sp>
    </p:spTree>
    <p:extLst>
      <p:ext uri="{BB962C8B-B14F-4D97-AF65-F5344CB8AC3E}">
        <p14:creationId xmlns:p14="http://schemas.microsoft.com/office/powerpoint/2010/main" val="269730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2</a:t>
            </a:fld>
            <a:endParaRPr lang="fr-FR"/>
          </a:p>
        </p:txBody>
      </p:sp>
    </p:spTree>
    <p:extLst>
      <p:ext uri="{BB962C8B-B14F-4D97-AF65-F5344CB8AC3E}">
        <p14:creationId xmlns:p14="http://schemas.microsoft.com/office/powerpoint/2010/main" val="1997676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20</a:t>
            </a:fld>
            <a:endParaRPr lang="fr-FR"/>
          </a:p>
        </p:txBody>
      </p:sp>
    </p:spTree>
    <p:extLst>
      <p:ext uri="{BB962C8B-B14F-4D97-AF65-F5344CB8AC3E}">
        <p14:creationId xmlns:p14="http://schemas.microsoft.com/office/powerpoint/2010/main" val="121407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21</a:t>
            </a:fld>
            <a:endParaRPr lang="fr-FR"/>
          </a:p>
        </p:txBody>
      </p:sp>
    </p:spTree>
    <p:extLst>
      <p:ext uri="{BB962C8B-B14F-4D97-AF65-F5344CB8AC3E}">
        <p14:creationId xmlns:p14="http://schemas.microsoft.com/office/powerpoint/2010/main" val="348773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22</a:t>
            </a:fld>
            <a:endParaRPr lang="fr-FR"/>
          </a:p>
        </p:txBody>
      </p:sp>
    </p:spTree>
    <p:extLst>
      <p:ext uri="{BB962C8B-B14F-4D97-AF65-F5344CB8AC3E}">
        <p14:creationId xmlns:p14="http://schemas.microsoft.com/office/powerpoint/2010/main" val="339217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23</a:t>
            </a:fld>
            <a:endParaRPr lang="fr-FR"/>
          </a:p>
        </p:txBody>
      </p:sp>
    </p:spTree>
    <p:extLst>
      <p:ext uri="{BB962C8B-B14F-4D97-AF65-F5344CB8AC3E}">
        <p14:creationId xmlns:p14="http://schemas.microsoft.com/office/powerpoint/2010/main" val="1632810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24</a:t>
            </a:fld>
            <a:endParaRPr lang="fr-FR"/>
          </a:p>
        </p:txBody>
      </p:sp>
    </p:spTree>
    <p:extLst>
      <p:ext uri="{BB962C8B-B14F-4D97-AF65-F5344CB8AC3E}">
        <p14:creationId xmlns:p14="http://schemas.microsoft.com/office/powerpoint/2010/main" val="167530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25</a:t>
            </a:fld>
            <a:endParaRPr lang="fr-FR"/>
          </a:p>
        </p:txBody>
      </p:sp>
    </p:spTree>
    <p:extLst>
      <p:ext uri="{BB962C8B-B14F-4D97-AF65-F5344CB8AC3E}">
        <p14:creationId xmlns:p14="http://schemas.microsoft.com/office/powerpoint/2010/main" val="50546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3</a:t>
            </a:fld>
            <a:endParaRPr lang="fr-FR"/>
          </a:p>
        </p:txBody>
      </p:sp>
    </p:spTree>
    <p:extLst>
      <p:ext uri="{BB962C8B-B14F-4D97-AF65-F5344CB8AC3E}">
        <p14:creationId xmlns:p14="http://schemas.microsoft.com/office/powerpoint/2010/main" val="332219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4</a:t>
            </a:fld>
            <a:endParaRPr lang="fr-FR"/>
          </a:p>
        </p:txBody>
      </p:sp>
    </p:spTree>
    <p:extLst>
      <p:ext uri="{BB962C8B-B14F-4D97-AF65-F5344CB8AC3E}">
        <p14:creationId xmlns:p14="http://schemas.microsoft.com/office/powerpoint/2010/main" val="2764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Choix de renseigner les fiches pour TOUT patient accueilli : qu’il soit nouvel entrant ou déjà suivi</a:t>
            </a:r>
            <a:endParaRPr lang="fr-FR" dirty="0"/>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5</a:t>
            </a:fld>
            <a:endParaRPr lang="fr-FR"/>
          </a:p>
        </p:txBody>
      </p:sp>
    </p:spTree>
    <p:extLst>
      <p:ext uri="{BB962C8B-B14F-4D97-AF65-F5344CB8AC3E}">
        <p14:creationId xmlns:p14="http://schemas.microsoft.com/office/powerpoint/2010/main" val="200117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Enquête élargie à une semaine afin de pouvoir visualiser l’activité des structures, si une seule journée de choisie, le souci est que les entrées pour une structure peut se faire le lundi et pour une autre le mardi. Faire sur une semaine écarte ce biais.</a:t>
            </a:r>
          </a:p>
          <a:p>
            <a:endParaRPr lang="fr-FR" dirty="0"/>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6</a:t>
            </a:fld>
            <a:endParaRPr lang="fr-FR"/>
          </a:p>
        </p:txBody>
      </p:sp>
    </p:spTree>
    <p:extLst>
      <p:ext uri="{BB962C8B-B14F-4D97-AF65-F5344CB8AC3E}">
        <p14:creationId xmlns:p14="http://schemas.microsoft.com/office/powerpoint/2010/main" val="59393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Renseignements généraux sur le patient et sur la structure d’accueil</a:t>
            </a:r>
            <a:endParaRPr lang="fr-FR" dirty="0"/>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7</a:t>
            </a:fld>
            <a:endParaRPr lang="fr-FR"/>
          </a:p>
        </p:txBody>
      </p:sp>
    </p:spTree>
    <p:extLst>
      <p:ext uri="{BB962C8B-B14F-4D97-AF65-F5344CB8AC3E}">
        <p14:creationId xmlns:p14="http://schemas.microsoft.com/office/powerpoint/2010/main" val="165108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Tableau des addictions : remplissage</a:t>
            </a:r>
            <a:r>
              <a:rPr lang="fr-FR" baseline="0" dirty="0" smtClean="0"/>
              <a:t> par ordre de priorité</a:t>
            </a:r>
          </a:p>
          <a:p>
            <a:r>
              <a:rPr lang="fr-FR" baseline="0" dirty="0" smtClean="0"/>
              <a:t>Renseignement de TOUTES les addictions connues avec mode de consommation, fréquence, niveau de dépendance et âge de début</a:t>
            </a:r>
          </a:p>
          <a:p>
            <a:r>
              <a:rPr lang="fr-FR" baseline="0" dirty="0" smtClean="0"/>
              <a:t>Chaque produit est codifié par deux chiffres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8</a:t>
            </a:fld>
            <a:endParaRPr lang="fr-FR"/>
          </a:p>
        </p:txBody>
      </p:sp>
    </p:spTree>
    <p:extLst>
      <p:ext uri="{BB962C8B-B14F-4D97-AF65-F5344CB8AC3E}">
        <p14:creationId xmlns:p14="http://schemas.microsoft.com/office/powerpoint/2010/main" val="104295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Items médicaux ajoutés pour l’étude</a:t>
            </a:r>
          </a:p>
          <a:p>
            <a:endParaRPr lang="fr-FR" dirty="0"/>
          </a:p>
        </p:txBody>
      </p:sp>
      <p:sp>
        <p:nvSpPr>
          <p:cNvPr id="4" name="Espace réservé du numéro de diapositive 3"/>
          <p:cNvSpPr>
            <a:spLocks noGrp="1"/>
          </p:cNvSpPr>
          <p:nvPr>
            <p:ph type="sldNum" sz="quarter" idx="10"/>
          </p:nvPr>
        </p:nvSpPr>
        <p:spPr/>
        <p:txBody>
          <a:bodyPr/>
          <a:lstStyle/>
          <a:p>
            <a:fld id="{DB99934A-0FC0-4495-93DE-64AD2C4B7A84}" type="slidenum">
              <a:rPr lang="fr-FR" smtClean="0"/>
              <a:t>9</a:t>
            </a:fld>
            <a:endParaRPr lang="fr-FR"/>
          </a:p>
        </p:txBody>
      </p:sp>
    </p:spTree>
    <p:extLst>
      <p:ext uri="{BB962C8B-B14F-4D97-AF65-F5344CB8AC3E}">
        <p14:creationId xmlns:p14="http://schemas.microsoft.com/office/powerpoint/2010/main" val="3445654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9E7C66E-9218-4DC9-9818-3B76053D6ECD}" type="datetime1">
              <a:rPr lang="fr-FR" smtClean="0"/>
              <a:t>04/02/2016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DFD35C-17E6-49D3-8E5F-20547CD68CDE}" type="slidenum">
              <a:rPr lang="fr-FR" smtClean="0"/>
              <a:t>‹N°›</a:t>
            </a:fld>
            <a:endParaRPr lang="fr-FR"/>
          </a:p>
        </p:txBody>
      </p:sp>
    </p:spTree>
    <p:extLst>
      <p:ext uri="{BB962C8B-B14F-4D97-AF65-F5344CB8AC3E}">
        <p14:creationId xmlns:p14="http://schemas.microsoft.com/office/powerpoint/2010/main" val="170301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351D2F-35D2-4BDB-B0DD-98058E2B189E}" type="datetime1">
              <a:rPr lang="fr-FR" smtClean="0"/>
              <a:t>04/02/2016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DFD35C-17E6-49D3-8E5F-20547CD68CDE}" type="slidenum">
              <a:rPr lang="fr-FR" smtClean="0"/>
              <a:t>‹N°›</a:t>
            </a:fld>
            <a:endParaRPr lang="fr-FR"/>
          </a:p>
        </p:txBody>
      </p:sp>
    </p:spTree>
    <p:extLst>
      <p:ext uri="{BB962C8B-B14F-4D97-AF65-F5344CB8AC3E}">
        <p14:creationId xmlns:p14="http://schemas.microsoft.com/office/powerpoint/2010/main" val="263126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842928-B1DB-49F7-86AB-59C85EBFC5AF}" type="datetime1">
              <a:rPr lang="fr-FR" smtClean="0"/>
              <a:t>04/02/2016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DFD35C-17E6-49D3-8E5F-20547CD68CDE}" type="slidenum">
              <a:rPr lang="fr-FR" smtClean="0"/>
              <a:t>‹N°›</a:t>
            </a:fld>
            <a:endParaRPr lang="fr-FR"/>
          </a:p>
        </p:txBody>
      </p:sp>
    </p:spTree>
    <p:extLst>
      <p:ext uri="{BB962C8B-B14F-4D97-AF65-F5344CB8AC3E}">
        <p14:creationId xmlns:p14="http://schemas.microsoft.com/office/powerpoint/2010/main" val="3083801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347864" y="332656"/>
            <a:ext cx="5544616" cy="504056"/>
          </a:xfrm>
          <a:ln>
            <a:solidFill>
              <a:schemeClr val="tx1"/>
            </a:solidFill>
            <a:prstDash val="dash"/>
          </a:ln>
        </p:spPr>
        <p:txBody>
          <a:bodyPr anchor="b">
            <a:noAutofit/>
          </a:bodyPr>
          <a:lstStyle>
            <a:lvl1pPr>
              <a:lnSpc>
                <a:spcPct val="100000"/>
              </a:lnSpc>
              <a:defRPr sz="2800" b="1">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endParaRPr lang="en-US" dirty="0"/>
          </a:p>
        </p:txBody>
      </p:sp>
      <p:sp>
        <p:nvSpPr>
          <p:cNvPr id="7" name="Date Placeholder 6"/>
          <p:cNvSpPr>
            <a:spLocks noGrp="1"/>
          </p:cNvSpPr>
          <p:nvPr>
            <p:ph type="dt" sz="half" idx="10"/>
          </p:nvPr>
        </p:nvSpPr>
        <p:spPr>
          <a:xfrm>
            <a:off x="-252536" y="6381328"/>
            <a:ext cx="2085975" cy="365125"/>
          </a:xfrm>
        </p:spPr>
        <p:txBody>
          <a:bodyPr/>
          <a:lstStyle>
            <a:lvl1pPr>
              <a:defRPr sz="1500">
                <a:solidFill>
                  <a:schemeClr val="accent2">
                    <a:lumMod val="50000"/>
                  </a:schemeClr>
                </a:solidFill>
                <a:latin typeface="Times New Roman" panose="02020603050405020304" pitchFamily="18" charset="0"/>
                <a:cs typeface="Times New Roman" panose="02020603050405020304" pitchFamily="18" charset="0"/>
              </a:defRPr>
            </a:lvl1pPr>
          </a:lstStyle>
          <a:p>
            <a:r>
              <a:rPr lang="fr-FR" dirty="0" smtClean="0"/>
              <a:t>1</a:t>
            </a:r>
            <a:r>
              <a:rPr lang="fr-FR" baseline="30000" dirty="0" smtClean="0"/>
              <a:t>er </a:t>
            </a:r>
            <a:r>
              <a:rPr lang="fr-FR" dirty="0" smtClean="0"/>
              <a:t> février 2016</a:t>
            </a:r>
            <a:endParaRPr lang="fr-FR" dirty="0"/>
          </a:p>
        </p:txBody>
      </p:sp>
      <p:sp>
        <p:nvSpPr>
          <p:cNvPr id="8" name="Slide Number Placeholder 7"/>
          <p:cNvSpPr>
            <a:spLocks noGrp="1"/>
          </p:cNvSpPr>
          <p:nvPr>
            <p:ph type="sldNum" sz="quarter" idx="11"/>
          </p:nvPr>
        </p:nvSpPr>
        <p:spPr>
          <a:xfrm>
            <a:off x="8460432" y="6309320"/>
            <a:ext cx="561975" cy="365125"/>
          </a:xfrm>
        </p:spPr>
        <p:txBody>
          <a:bodyPr/>
          <a:lstStyle/>
          <a:p>
            <a:fld id="{6B03C85B-4798-466C-8D0D-585C7542F0E6}" type="slidenum">
              <a:rPr lang="fr-FR" smtClean="0"/>
              <a:t>‹N°›</a:t>
            </a:fld>
            <a:endParaRPr lang="fr-FR" dirty="0"/>
          </a:p>
        </p:txBody>
      </p:sp>
    </p:spTree>
    <p:extLst>
      <p:ext uri="{BB962C8B-B14F-4D97-AF65-F5344CB8AC3E}">
        <p14:creationId xmlns:p14="http://schemas.microsoft.com/office/powerpoint/2010/main" val="226094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808DBF-74BB-4168-8312-8C30F7C3212C}" type="datetime1">
              <a:rPr lang="fr-FR" smtClean="0"/>
              <a:t>04/02/2016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DFD35C-17E6-49D3-8E5F-20547CD68CDE}" type="slidenum">
              <a:rPr lang="fr-FR" smtClean="0"/>
              <a:t>‹N°›</a:t>
            </a:fld>
            <a:endParaRPr lang="fr-FR"/>
          </a:p>
        </p:txBody>
      </p:sp>
    </p:spTree>
    <p:extLst>
      <p:ext uri="{BB962C8B-B14F-4D97-AF65-F5344CB8AC3E}">
        <p14:creationId xmlns:p14="http://schemas.microsoft.com/office/powerpoint/2010/main" val="151128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436F32A-EA53-42FC-91A8-AFED5B94C306}" type="datetime1">
              <a:rPr lang="fr-FR" smtClean="0"/>
              <a:t>04/02/2016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DFD35C-17E6-49D3-8E5F-20547CD68CDE}" type="slidenum">
              <a:rPr lang="fr-FR" smtClean="0"/>
              <a:t>‹N°›</a:t>
            </a:fld>
            <a:endParaRPr lang="fr-FR"/>
          </a:p>
        </p:txBody>
      </p:sp>
    </p:spTree>
    <p:extLst>
      <p:ext uri="{BB962C8B-B14F-4D97-AF65-F5344CB8AC3E}">
        <p14:creationId xmlns:p14="http://schemas.microsoft.com/office/powerpoint/2010/main" val="425740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972921D-2392-4C03-837D-58F3BB77C70B}" type="datetime1">
              <a:rPr lang="fr-FR" smtClean="0"/>
              <a:t>04/02/2016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DFD35C-17E6-49D3-8E5F-20547CD68CDE}" type="slidenum">
              <a:rPr lang="fr-FR" smtClean="0"/>
              <a:t>‹N°›</a:t>
            </a:fld>
            <a:endParaRPr lang="fr-FR"/>
          </a:p>
        </p:txBody>
      </p:sp>
    </p:spTree>
    <p:extLst>
      <p:ext uri="{BB962C8B-B14F-4D97-AF65-F5344CB8AC3E}">
        <p14:creationId xmlns:p14="http://schemas.microsoft.com/office/powerpoint/2010/main" val="338385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CC23BB8-8201-416E-867A-46DE96E68BC5}" type="datetime1">
              <a:rPr lang="fr-FR" smtClean="0"/>
              <a:t>04/02/2016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6DFD35C-17E6-49D3-8E5F-20547CD68CDE}" type="slidenum">
              <a:rPr lang="fr-FR" smtClean="0"/>
              <a:t>‹N°›</a:t>
            </a:fld>
            <a:endParaRPr lang="fr-FR"/>
          </a:p>
        </p:txBody>
      </p:sp>
    </p:spTree>
    <p:extLst>
      <p:ext uri="{BB962C8B-B14F-4D97-AF65-F5344CB8AC3E}">
        <p14:creationId xmlns:p14="http://schemas.microsoft.com/office/powerpoint/2010/main" val="37805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847E709-B0DF-4588-BD7C-7E91932AEC86}" type="datetime1">
              <a:rPr lang="fr-FR" smtClean="0"/>
              <a:t>04/02/2016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6DFD35C-17E6-49D3-8E5F-20547CD68CDE}" type="slidenum">
              <a:rPr lang="fr-FR" smtClean="0"/>
              <a:t>‹N°›</a:t>
            </a:fld>
            <a:endParaRPr lang="fr-FR"/>
          </a:p>
        </p:txBody>
      </p:sp>
    </p:spTree>
    <p:extLst>
      <p:ext uri="{BB962C8B-B14F-4D97-AF65-F5344CB8AC3E}">
        <p14:creationId xmlns:p14="http://schemas.microsoft.com/office/powerpoint/2010/main" val="126648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FED092-A721-4E1A-89AB-5BE70F64BC7B}" type="datetime1">
              <a:rPr lang="fr-FR" smtClean="0"/>
              <a:t>04/02/2016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6DFD35C-17E6-49D3-8E5F-20547CD68CDE}" type="slidenum">
              <a:rPr lang="fr-FR" smtClean="0"/>
              <a:t>‹N°›</a:t>
            </a:fld>
            <a:endParaRPr lang="fr-FR"/>
          </a:p>
        </p:txBody>
      </p:sp>
    </p:spTree>
    <p:extLst>
      <p:ext uri="{BB962C8B-B14F-4D97-AF65-F5344CB8AC3E}">
        <p14:creationId xmlns:p14="http://schemas.microsoft.com/office/powerpoint/2010/main" val="59502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4E1CE7-C7CE-407A-B563-6D13092D1530}" type="datetime1">
              <a:rPr lang="fr-FR" smtClean="0"/>
              <a:t>04/02/2016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DFD35C-17E6-49D3-8E5F-20547CD68CDE}" type="slidenum">
              <a:rPr lang="fr-FR" smtClean="0"/>
              <a:t>‹N°›</a:t>
            </a:fld>
            <a:endParaRPr lang="fr-FR"/>
          </a:p>
        </p:txBody>
      </p:sp>
    </p:spTree>
    <p:extLst>
      <p:ext uri="{BB962C8B-B14F-4D97-AF65-F5344CB8AC3E}">
        <p14:creationId xmlns:p14="http://schemas.microsoft.com/office/powerpoint/2010/main" val="101934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31AF474-4F82-4223-A52E-316C7B8954E9}" type="datetime1">
              <a:rPr lang="fr-FR" smtClean="0"/>
              <a:t>04/02/2016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DFD35C-17E6-49D3-8E5F-20547CD68CDE}" type="slidenum">
              <a:rPr lang="fr-FR" smtClean="0"/>
              <a:t>‹N°›</a:t>
            </a:fld>
            <a:endParaRPr lang="fr-FR"/>
          </a:p>
        </p:txBody>
      </p:sp>
    </p:spTree>
    <p:extLst>
      <p:ext uri="{BB962C8B-B14F-4D97-AF65-F5344CB8AC3E}">
        <p14:creationId xmlns:p14="http://schemas.microsoft.com/office/powerpoint/2010/main" val="120685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bg1"/>
            </a:gs>
            <a:gs pos="89000">
              <a:srgbClr val="00B0F0"/>
            </a:gs>
            <a:gs pos="83000">
              <a:schemeClr val="bg1"/>
            </a:gs>
            <a:gs pos="97000">
              <a:srgbClr val="043FFC"/>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BF0E9-6A54-475D-9BE1-526DB944E296}" type="datetime1">
              <a:rPr lang="fr-FR" smtClean="0"/>
              <a:t>04/02/2016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FD35C-17E6-49D3-8E5F-20547CD68CDE}" type="slidenum">
              <a:rPr lang="fr-FR" smtClean="0"/>
              <a:t>‹N°›</a:t>
            </a:fld>
            <a:endParaRPr lang="fr-FR"/>
          </a:p>
        </p:txBody>
      </p:sp>
    </p:spTree>
    <p:extLst>
      <p:ext uri="{BB962C8B-B14F-4D97-AF65-F5344CB8AC3E}">
        <p14:creationId xmlns:p14="http://schemas.microsoft.com/office/powerpoint/2010/main" val="28957616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Enquête Profils addictologiques 2014-2015</a:t>
            </a:r>
            <a:endParaRPr lang="fr-FR" dirty="0"/>
          </a:p>
        </p:txBody>
      </p:sp>
      <p:sp>
        <p:nvSpPr>
          <p:cNvPr id="3" name="Sous-titre 2"/>
          <p:cNvSpPr>
            <a:spLocks noGrp="1"/>
          </p:cNvSpPr>
          <p:nvPr>
            <p:ph type="subTitle" idx="1"/>
          </p:nvPr>
        </p:nvSpPr>
        <p:spPr/>
        <p:txBody>
          <a:bodyPr/>
          <a:lstStyle/>
          <a:p>
            <a:r>
              <a:rPr lang="fr-FR" dirty="0" smtClean="0"/>
              <a:t>Présentation du 01/02/2016</a:t>
            </a:r>
          </a:p>
          <a:p>
            <a:endParaRPr lang="fr-FR" dirty="0"/>
          </a:p>
        </p:txBody>
      </p:sp>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672"/>
            <a:ext cx="4765358" cy="1068150"/>
          </a:xfrm>
          <a:prstGeom prst="rect">
            <a:avLst/>
          </a:prstGeom>
          <a:noFill/>
          <a:ln>
            <a:noFill/>
          </a:ln>
        </p:spPr>
      </p:pic>
    </p:spTree>
    <p:extLst>
      <p:ext uri="{BB962C8B-B14F-4D97-AF65-F5344CB8AC3E}">
        <p14:creationId xmlns:p14="http://schemas.microsoft.com/office/powerpoint/2010/main" val="3875005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Méthodologie (6)</a:t>
            </a:r>
            <a:endParaRPr lang="fr-FR" dirty="0"/>
          </a:p>
        </p:txBody>
      </p:sp>
      <p:pic>
        <p:nvPicPr>
          <p:cNvPr id="5" name="Picture 5"/>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1799" t="51743" r="40180" b="17958"/>
          <a:stretch/>
        </p:blipFill>
        <p:spPr bwMode="auto">
          <a:xfrm>
            <a:off x="1547664" y="1556792"/>
            <a:ext cx="592768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623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Méthodologie (7)</a:t>
            </a:r>
            <a:endParaRPr lang="fr-FR" dirty="0"/>
          </a:p>
        </p:txBody>
      </p:sp>
      <p:sp>
        <p:nvSpPr>
          <p:cNvPr id="5" name="Espace réservé du numéro de diapositive 4"/>
          <p:cNvSpPr>
            <a:spLocks noGrp="1"/>
          </p:cNvSpPr>
          <p:nvPr>
            <p:ph type="sldNum" sz="quarter" idx="12"/>
          </p:nvPr>
        </p:nvSpPr>
        <p:spPr/>
        <p:txBody>
          <a:bodyPr/>
          <a:lstStyle/>
          <a:p>
            <a:fld id="{A6DFD35C-17E6-49D3-8E5F-20547CD68CDE}" type="slidenum">
              <a:rPr lang="fr-FR" smtClean="0"/>
              <a:t>11</a:t>
            </a:fld>
            <a:endParaRPr lang="fr-FR"/>
          </a:p>
        </p:txBody>
      </p:sp>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1781" t="14719" r="39800" b="25701"/>
          <a:stretch/>
        </p:blipFill>
        <p:spPr bwMode="auto">
          <a:xfrm>
            <a:off x="1970178" y="1340768"/>
            <a:ext cx="5410134" cy="5243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492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Méthodologie (8)</a:t>
            </a:r>
            <a:endParaRPr lang="fr-FR" dirty="0"/>
          </a:p>
        </p:txBody>
      </p:sp>
      <p:sp>
        <p:nvSpPr>
          <p:cNvPr id="3" name="Espace réservé du contenu 2"/>
          <p:cNvSpPr>
            <a:spLocks noGrp="1"/>
          </p:cNvSpPr>
          <p:nvPr>
            <p:ph idx="1"/>
          </p:nvPr>
        </p:nvSpPr>
        <p:spPr/>
        <p:txBody>
          <a:bodyPr>
            <a:normAutofit fontScale="92500" lnSpcReduction="20000"/>
          </a:bodyPr>
          <a:lstStyle/>
          <a:p>
            <a:r>
              <a:rPr lang="fr-FR" b="1" u="sng" dirty="0" smtClean="0"/>
              <a:t>Approfondissement des résultats</a:t>
            </a:r>
            <a:r>
              <a:rPr lang="fr-FR" dirty="0" smtClean="0"/>
              <a:t> : identifier si parmi les patients ayant fait l’objet de l’enquête en 2014, des profils peuvent être dressés afin de mieux cerner certains groupes de population et de les caractériser par plusieurs variables</a:t>
            </a:r>
          </a:p>
          <a:p>
            <a:endParaRPr lang="fr-FR" dirty="0" smtClean="0"/>
          </a:p>
          <a:p>
            <a:pPr lvl="1"/>
            <a:r>
              <a:rPr lang="fr-FR" dirty="0" smtClean="0"/>
              <a:t>Méthode statistique utilisée (à l’aide du </a:t>
            </a:r>
            <a:r>
              <a:rPr lang="fr-FR" dirty="0" smtClean="0">
                <a:sym typeface="Wingdings" panose="05000000000000000000" pitchFamily="2" charset="2"/>
              </a:rPr>
              <a:t>logiciel </a:t>
            </a:r>
            <a:r>
              <a:rPr lang="fr-FR" dirty="0">
                <a:sym typeface="Wingdings" panose="05000000000000000000" pitchFamily="2" charset="2"/>
              </a:rPr>
              <a:t>de statistiques R </a:t>
            </a:r>
            <a:r>
              <a:rPr lang="fr-FR" dirty="0" smtClean="0">
                <a:sym typeface="Wingdings" panose="05000000000000000000" pitchFamily="2" charset="2"/>
              </a:rPr>
              <a:t>3.1.0</a:t>
            </a:r>
            <a:r>
              <a:rPr lang="fr-FR" dirty="0" smtClean="0"/>
              <a:t>) : </a:t>
            </a:r>
          </a:p>
          <a:p>
            <a:pPr marL="914400" lvl="2" indent="0">
              <a:buNone/>
            </a:pPr>
            <a:r>
              <a:rPr lang="fr-FR" dirty="0" smtClean="0"/>
              <a:t>1) Réalisation d’une Analyse en Composantes Multiples (ACM) </a:t>
            </a:r>
            <a:r>
              <a:rPr lang="fr-FR" dirty="0" smtClean="0">
                <a:sym typeface="Wingdings" panose="05000000000000000000" pitchFamily="2" charset="2"/>
              </a:rPr>
              <a:t> </a:t>
            </a:r>
            <a:r>
              <a:rPr lang="fr-FR" dirty="0" smtClean="0"/>
              <a:t>étudier </a:t>
            </a:r>
            <a:r>
              <a:rPr lang="fr-FR" dirty="0"/>
              <a:t>l’association entre </a:t>
            </a:r>
            <a:r>
              <a:rPr lang="fr-FR" dirty="0" smtClean="0"/>
              <a:t>les </a:t>
            </a:r>
            <a:r>
              <a:rPr lang="fr-FR" dirty="0"/>
              <a:t>variables qualitatives </a:t>
            </a:r>
            <a:endParaRPr lang="fr-FR" dirty="0" smtClean="0"/>
          </a:p>
          <a:p>
            <a:pPr marL="914400" lvl="2" indent="0">
              <a:buNone/>
            </a:pPr>
            <a:r>
              <a:rPr lang="fr-FR" dirty="0" smtClean="0"/>
              <a:t>2) Réalisation d’une Classification Ascendante Hiérarchique (CAH) </a:t>
            </a:r>
            <a:r>
              <a:rPr lang="fr-FR" dirty="0" smtClean="0">
                <a:sym typeface="Wingdings" panose="05000000000000000000" pitchFamily="2" charset="2"/>
              </a:rPr>
              <a:t> </a:t>
            </a:r>
            <a:r>
              <a:rPr lang="fr-FR" dirty="0" smtClean="0"/>
              <a:t>proposer et caractériser des groupes d’individus</a:t>
            </a:r>
          </a:p>
        </p:txBody>
      </p:sp>
      <p:sp>
        <p:nvSpPr>
          <p:cNvPr id="4" name="ZoneTexte 3"/>
          <p:cNvSpPr txBox="1"/>
          <p:nvPr/>
        </p:nvSpPr>
        <p:spPr>
          <a:xfrm>
            <a:off x="1475656" y="6126163"/>
            <a:ext cx="7668344" cy="523220"/>
          </a:xfrm>
          <a:prstGeom prst="rect">
            <a:avLst/>
          </a:prstGeom>
          <a:noFill/>
        </p:spPr>
        <p:txBody>
          <a:bodyPr wrap="square" rtlCol="0">
            <a:spAutoFit/>
          </a:bodyPr>
          <a:lstStyle/>
          <a:p>
            <a:r>
              <a:rPr lang="fr-FR" sz="2800" dirty="0" smtClean="0"/>
              <a:t>Profils basés sur comportement de consommation </a:t>
            </a:r>
            <a:endParaRPr lang="fr-FR" sz="2800" dirty="0"/>
          </a:p>
        </p:txBody>
      </p:sp>
    </p:spTree>
    <p:extLst>
      <p:ext uri="{BB962C8B-B14F-4D97-AF65-F5344CB8AC3E}">
        <p14:creationId xmlns:p14="http://schemas.microsoft.com/office/powerpoint/2010/main" val="1104796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lstStyle/>
          <a:p>
            <a:r>
              <a:rPr lang="fr-FR" dirty="0" smtClean="0"/>
              <a:t>Retour des questionnaires 2014</a:t>
            </a:r>
            <a:endParaRPr lang="fr-FR" dirty="0"/>
          </a:p>
        </p:txBody>
      </p:sp>
      <p:sp>
        <p:nvSpPr>
          <p:cNvPr id="4" name="Espace réservé du numéro de diapositive 3"/>
          <p:cNvSpPr>
            <a:spLocks noGrp="1"/>
          </p:cNvSpPr>
          <p:nvPr>
            <p:ph type="sldNum" sz="quarter" idx="12"/>
          </p:nvPr>
        </p:nvSpPr>
        <p:spPr/>
        <p:txBody>
          <a:bodyPr/>
          <a:lstStyle/>
          <a:p>
            <a:fld id="{A6DFD35C-17E6-49D3-8E5F-20547CD68CDE}" type="slidenum">
              <a:rPr lang="fr-FR" smtClean="0"/>
              <a:t>13</a:t>
            </a:fld>
            <a:endParaRPr lang="fr-F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1196752"/>
            <a:ext cx="5831895" cy="554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6660232" y="3212976"/>
            <a:ext cx="1728192" cy="523220"/>
          </a:xfrm>
          <a:prstGeom prst="rect">
            <a:avLst/>
          </a:prstGeom>
          <a:noFill/>
          <a:ln>
            <a:noFill/>
          </a:ln>
        </p:spPr>
        <p:txBody>
          <a:bodyPr wrap="square" rtlCol="0">
            <a:spAutoFit/>
          </a:bodyPr>
          <a:lstStyle/>
          <a:p>
            <a:pPr algn="ctr"/>
            <a:r>
              <a:rPr lang="fr-FR" sz="1400" dirty="0" smtClean="0"/>
              <a:t>4 structures</a:t>
            </a:r>
          </a:p>
          <a:p>
            <a:pPr algn="ctr"/>
            <a:r>
              <a:rPr lang="fr-FR" sz="1400" dirty="0" smtClean="0"/>
              <a:t>278 questionnaires</a:t>
            </a:r>
            <a:endParaRPr lang="fr-FR" sz="1400" dirty="0"/>
          </a:p>
        </p:txBody>
      </p:sp>
      <p:sp>
        <p:nvSpPr>
          <p:cNvPr id="7" name="Légende encadrée 2 6"/>
          <p:cNvSpPr/>
          <p:nvPr/>
        </p:nvSpPr>
        <p:spPr>
          <a:xfrm>
            <a:off x="5580112" y="1124744"/>
            <a:ext cx="1708313" cy="504056"/>
          </a:xfrm>
          <a:prstGeom prst="borderCallout2">
            <a:avLst>
              <a:gd name="adj1" fmla="val 96497"/>
              <a:gd name="adj2" fmla="val 306"/>
              <a:gd name="adj3" fmla="val 83854"/>
              <a:gd name="adj4" fmla="val -26742"/>
              <a:gd name="adj5" fmla="val 151058"/>
              <a:gd name="adj6" fmla="val -5469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Légende encadrée 2 8"/>
          <p:cNvSpPr/>
          <p:nvPr/>
        </p:nvSpPr>
        <p:spPr>
          <a:xfrm>
            <a:off x="6660232" y="3212976"/>
            <a:ext cx="1708313" cy="504056"/>
          </a:xfrm>
          <a:prstGeom prst="borderCallout2">
            <a:avLst>
              <a:gd name="adj1" fmla="val 96497"/>
              <a:gd name="adj2" fmla="val 306"/>
              <a:gd name="adj3" fmla="val 96496"/>
              <a:gd name="adj4" fmla="val -62147"/>
              <a:gd name="adj5" fmla="val 188298"/>
              <a:gd name="adj6" fmla="val -12472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égende encadrée 2 9"/>
          <p:cNvSpPr/>
          <p:nvPr/>
        </p:nvSpPr>
        <p:spPr>
          <a:xfrm>
            <a:off x="107504" y="2432178"/>
            <a:ext cx="1708313" cy="504056"/>
          </a:xfrm>
          <a:prstGeom prst="borderCallout2">
            <a:avLst>
              <a:gd name="adj1" fmla="val 96287"/>
              <a:gd name="adj2" fmla="val 100412"/>
              <a:gd name="adj3" fmla="val 196101"/>
              <a:gd name="adj4" fmla="val 101028"/>
              <a:gd name="adj5" fmla="val 268783"/>
              <a:gd name="adj6" fmla="val 122858"/>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Légende encadrée 2 10"/>
          <p:cNvSpPr/>
          <p:nvPr/>
        </p:nvSpPr>
        <p:spPr>
          <a:xfrm>
            <a:off x="35496" y="3440324"/>
            <a:ext cx="1708313" cy="504056"/>
          </a:xfrm>
          <a:prstGeom prst="borderCallout2">
            <a:avLst>
              <a:gd name="adj1" fmla="val 98499"/>
              <a:gd name="adj2" fmla="val 100412"/>
              <a:gd name="adj3" fmla="val 227810"/>
              <a:gd name="adj4" fmla="val 110135"/>
              <a:gd name="adj5" fmla="val 295541"/>
              <a:gd name="adj6" fmla="val 18821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Légende encadrée 2 11"/>
          <p:cNvSpPr/>
          <p:nvPr/>
        </p:nvSpPr>
        <p:spPr>
          <a:xfrm>
            <a:off x="6588224" y="4365104"/>
            <a:ext cx="1708313" cy="504056"/>
          </a:xfrm>
          <a:prstGeom prst="borderCallout2">
            <a:avLst>
              <a:gd name="adj1" fmla="val 96286"/>
              <a:gd name="adj2" fmla="val 1192"/>
              <a:gd name="adj3" fmla="val 103922"/>
              <a:gd name="adj4" fmla="val -59583"/>
              <a:gd name="adj5" fmla="val 251296"/>
              <a:gd name="adj6" fmla="val -8399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Légende encadrée 2 12"/>
          <p:cNvSpPr/>
          <p:nvPr/>
        </p:nvSpPr>
        <p:spPr>
          <a:xfrm>
            <a:off x="6876256" y="1772816"/>
            <a:ext cx="1708313" cy="504056"/>
          </a:xfrm>
          <a:prstGeom prst="borderCallout2">
            <a:avLst>
              <a:gd name="adj1" fmla="val 96497"/>
              <a:gd name="adj2" fmla="val 306"/>
              <a:gd name="adj3" fmla="val 97128"/>
              <a:gd name="adj4" fmla="val -35228"/>
              <a:gd name="adj5" fmla="val 146634"/>
              <a:gd name="adj6" fmla="val -1944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876256" y="1753652"/>
            <a:ext cx="1728192" cy="523220"/>
          </a:xfrm>
          <a:prstGeom prst="rect">
            <a:avLst/>
          </a:prstGeom>
          <a:noFill/>
          <a:ln>
            <a:noFill/>
          </a:ln>
        </p:spPr>
        <p:txBody>
          <a:bodyPr wrap="square" rtlCol="0">
            <a:spAutoFit/>
          </a:bodyPr>
          <a:lstStyle/>
          <a:p>
            <a:pPr algn="ctr"/>
            <a:r>
              <a:rPr lang="fr-FR" sz="1400" dirty="0"/>
              <a:t>3</a:t>
            </a:r>
            <a:r>
              <a:rPr lang="fr-FR" sz="1400" dirty="0" smtClean="0"/>
              <a:t> structures</a:t>
            </a:r>
          </a:p>
          <a:p>
            <a:pPr algn="ctr"/>
            <a:r>
              <a:rPr lang="fr-FR" sz="1400" dirty="0"/>
              <a:t>5</a:t>
            </a:r>
            <a:r>
              <a:rPr lang="fr-FR" sz="1400" dirty="0" smtClean="0"/>
              <a:t>8 questionnaires</a:t>
            </a:r>
            <a:endParaRPr lang="fr-FR" sz="1400" dirty="0"/>
          </a:p>
        </p:txBody>
      </p:sp>
      <p:sp>
        <p:nvSpPr>
          <p:cNvPr id="15" name="ZoneTexte 14"/>
          <p:cNvSpPr txBox="1"/>
          <p:nvPr/>
        </p:nvSpPr>
        <p:spPr>
          <a:xfrm>
            <a:off x="5580112" y="1105580"/>
            <a:ext cx="1728192" cy="523220"/>
          </a:xfrm>
          <a:prstGeom prst="rect">
            <a:avLst/>
          </a:prstGeom>
          <a:noFill/>
          <a:ln>
            <a:noFill/>
          </a:ln>
        </p:spPr>
        <p:txBody>
          <a:bodyPr wrap="square" rtlCol="0">
            <a:spAutoFit/>
          </a:bodyPr>
          <a:lstStyle/>
          <a:p>
            <a:pPr algn="ctr"/>
            <a:r>
              <a:rPr lang="fr-FR" sz="1400" dirty="0"/>
              <a:t>7</a:t>
            </a:r>
            <a:r>
              <a:rPr lang="fr-FR" sz="1400" dirty="0" smtClean="0"/>
              <a:t> structures</a:t>
            </a:r>
          </a:p>
          <a:p>
            <a:pPr algn="ctr"/>
            <a:r>
              <a:rPr lang="fr-FR" sz="1400" dirty="0" smtClean="0"/>
              <a:t>168 questionnaires</a:t>
            </a:r>
            <a:endParaRPr lang="fr-FR" sz="1400" dirty="0"/>
          </a:p>
        </p:txBody>
      </p:sp>
      <p:sp>
        <p:nvSpPr>
          <p:cNvPr id="16" name="ZoneTexte 15"/>
          <p:cNvSpPr txBox="1"/>
          <p:nvPr/>
        </p:nvSpPr>
        <p:spPr>
          <a:xfrm>
            <a:off x="6588224" y="4355522"/>
            <a:ext cx="1728192" cy="523220"/>
          </a:xfrm>
          <a:prstGeom prst="rect">
            <a:avLst/>
          </a:prstGeom>
          <a:noFill/>
          <a:ln>
            <a:noFill/>
          </a:ln>
        </p:spPr>
        <p:txBody>
          <a:bodyPr wrap="square" rtlCol="0">
            <a:spAutoFit/>
          </a:bodyPr>
          <a:lstStyle/>
          <a:p>
            <a:pPr algn="ctr"/>
            <a:r>
              <a:rPr lang="fr-FR" sz="1400" dirty="0"/>
              <a:t>3</a:t>
            </a:r>
            <a:r>
              <a:rPr lang="fr-FR" sz="1400" dirty="0" smtClean="0"/>
              <a:t> structures</a:t>
            </a:r>
          </a:p>
          <a:p>
            <a:pPr algn="ctr"/>
            <a:r>
              <a:rPr lang="fr-FR" sz="1400" dirty="0" smtClean="0"/>
              <a:t>308 questionnaires</a:t>
            </a:r>
            <a:endParaRPr lang="fr-FR" sz="1400" dirty="0"/>
          </a:p>
        </p:txBody>
      </p:sp>
      <p:sp>
        <p:nvSpPr>
          <p:cNvPr id="17" name="ZoneTexte 16"/>
          <p:cNvSpPr txBox="1"/>
          <p:nvPr/>
        </p:nvSpPr>
        <p:spPr>
          <a:xfrm>
            <a:off x="35496" y="2432178"/>
            <a:ext cx="1728192" cy="523220"/>
          </a:xfrm>
          <a:prstGeom prst="rect">
            <a:avLst/>
          </a:prstGeom>
          <a:noFill/>
          <a:ln>
            <a:noFill/>
          </a:ln>
        </p:spPr>
        <p:txBody>
          <a:bodyPr wrap="square" rtlCol="0">
            <a:spAutoFit/>
          </a:bodyPr>
          <a:lstStyle/>
          <a:p>
            <a:pPr algn="ctr"/>
            <a:r>
              <a:rPr lang="fr-FR" sz="1400" dirty="0"/>
              <a:t>2</a:t>
            </a:r>
            <a:r>
              <a:rPr lang="fr-FR" sz="1400" dirty="0" smtClean="0"/>
              <a:t> structures</a:t>
            </a:r>
          </a:p>
          <a:p>
            <a:pPr algn="ctr"/>
            <a:r>
              <a:rPr lang="fr-FR" sz="1400" dirty="0" smtClean="0"/>
              <a:t>21 questionnaires</a:t>
            </a:r>
            <a:endParaRPr lang="fr-FR" sz="1400" dirty="0"/>
          </a:p>
        </p:txBody>
      </p:sp>
      <p:sp>
        <p:nvSpPr>
          <p:cNvPr id="18" name="ZoneTexte 17"/>
          <p:cNvSpPr txBox="1"/>
          <p:nvPr/>
        </p:nvSpPr>
        <p:spPr>
          <a:xfrm>
            <a:off x="35496" y="3421160"/>
            <a:ext cx="1728192" cy="523220"/>
          </a:xfrm>
          <a:prstGeom prst="rect">
            <a:avLst/>
          </a:prstGeom>
          <a:noFill/>
          <a:ln>
            <a:noFill/>
          </a:ln>
        </p:spPr>
        <p:txBody>
          <a:bodyPr wrap="square" rtlCol="0">
            <a:spAutoFit/>
          </a:bodyPr>
          <a:lstStyle/>
          <a:p>
            <a:pPr algn="ctr"/>
            <a:r>
              <a:rPr lang="fr-FR" sz="1400" dirty="0"/>
              <a:t>2</a:t>
            </a:r>
            <a:r>
              <a:rPr lang="fr-FR" sz="1400" dirty="0" smtClean="0"/>
              <a:t> structures</a:t>
            </a:r>
          </a:p>
          <a:p>
            <a:pPr algn="ctr"/>
            <a:r>
              <a:rPr lang="fr-FR" sz="1400" dirty="0" smtClean="0"/>
              <a:t>36 questionnaires</a:t>
            </a:r>
            <a:endParaRPr lang="fr-FR" sz="1400" dirty="0"/>
          </a:p>
        </p:txBody>
      </p:sp>
      <p:sp>
        <p:nvSpPr>
          <p:cNvPr id="19" name="Légende encadrée 2 18"/>
          <p:cNvSpPr/>
          <p:nvPr/>
        </p:nvSpPr>
        <p:spPr>
          <a:xfrm>
            <a:off x="107504" y="1224789"/>
            <a:ext cx="1708313" cy="504056"/>
          </a:xfrm>
          <a:prstGeom prst="borderCallout2">
            <a:avLst>
              <a:gd name="adj1" fmla="val 96287"/>
              <a:gd name="adj2" fmla="val 100412"/>
              <a:gd name="adj3" fmla="val 218224"/>
              <a:gd name="adj4" fmla="val 117347"/>
              <a:gd name="adj5" fmla="val 297544"/>
              <a:gd name="adj6" fmla="val 16463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07504" y="1224789"/>
            <a:ext cx="1728192" cy="523220"/>
          </a:xfrm>
          <a:prstGeom prst="rect">
            <a:avLst/>
          </a:prstGeom>
          <a:noFill/>
          <a:ln>
            <a:noFill/>
          </a:ln>
        </p:spPr>
        <p:txBody>
          <a:bodyPr wrap="square" rtlCol="0">
            <a:spAutoFit/>
          </a:bodyPr>
          <a:lstStyle/>
          <a:p>
            <a:pPr algn="ctr"/>
            <a:r>
              <a:rPr lang="fr-FR" sz="1400" dirty="0"/>
              <a:t>2</a:t>
            </a:r>
            <a:r>
              <a:rPr lang="fr-FR" sz="1400" dirty="0" smtClean="0"/>
              <a:t> structures</a:t>
            </a:r>
          </a:p>
          <a:p>
            <a:pPr algn="ctr"/>
            <a:r>
              <a:rPr lang="fr-FR" sz="1400" dirty="0" smtClean="0"/>
              <a:t>69 questionnaires</a:t>
            </a:r>
            <a:endParaRPr lang="fr-FR" sz="1400" dirty="0"/>
          </a:p>
        </p:txBody>
      </p:sp>
      <p:sp>
        <p:nvSpPr>
          <p:cNvPr id="8" name="ZoneTexte 7"/>
          <p:cNvSpPr txBox="1"/>
          <p:nvPr/>
        </p:nvSpPr>
        <p:spPr>
          <a:xfrm>
            <a:off x="6012160" y="4869160"/>
            <a:ext cx="3024336" cy="1815882"/>
          </a:xfrm>
          <a:prstGeom prst="rect">
            <a:avLst/>
          </a:prstGeom>
          <a:noFill/>
        </p:spPr>
        <p:txBody>
          <a:bodyPr wrap="square" rtlCol="0">
            <a:spAutoFit/>
          </a:bodyPr>
          <a:lstStyle/>
          <a:p>
            <a:pPr algn="r"/>
            <a:r>
              <a:rPr lang="fr-FR" sz="1600" dirty="0" smtClean="0"/>
              <a:t>1314 questionnaires </a:t>
            </a:r>
            <a:endParaRPr lang="fr-FR" sz="1000" dirty="0" smtClean="0"/>
          </a:p>
          <a:p>
            <a:pPr algn="r"/>
            <a:r>
              <a:rPr lang="fr-FR" sz="1600" dirty="0" smtClean="0"/>
              <a:t>38 structures répondantes</a:t>
            </a:r>
          </a:p>
          <a:p>
            <a:pPr algn="r"/>
            <a:endParaRPr lang="fr-FR" sz="1600" dirty="0" smtClean="0"/>
          </a:p>
          <a:p>
            <a:pPr algn="r"/>
            <a:r>
              <a:rPr lang="fr-FR" sz="1600" dirty="0" smtClean="0">
                <a:sym typeface="Wingdings" panose="05000000000000000000" pitchFamily="2" charset="2"/>
              </a:rPr>
              <a:t> </a:t>
            </a:r>
            <a:r>
              <a:rPr lang="fr-FR" sz="1600" dirty="0" smtClean="0"/>
              <a:t>60,0% CSAPA</a:t>
            </a:r>
          </a:p>
          <a:p>
            <a:pPr algn="r"/>
            <a:r>
              <a:rPr lang="fr-FR" sz="1600" dirty="0">
                <a:sym typeface="Wingdings" panose="05000000000000000000" pitchFamily="2" charset="2"/>
              </a:rPr>
              <a:t> </a:t>
            </a:r>
            <a:r>
              <a:rPr lang="fr-FR" sz="1600" dirty="0" smtClean="0"/>
              <a:t>14,5% consultation hospitalière</a:t>
            </a:r>
          </a:p>
          <a:p>
            <a:pPr algn="r"/>
            <a:r>
              <a:rPr lang="fr-FR" sz="1600" dirty="0">
                <a:sym typeface="Wingdings" panose="05000000000000000000" pitchFamily="2" charset="2"/>
              </a:rPr>
              <a:t> </a:t>
            </a:r>
            <a:r>
              <a:rPr lang="fr-FR" sz="1600" dirty="0" smtClean="0"/>
              <a:t>10,0% ELSA</a:t>
            </a:r>
          </a:p>
          <a:p>
            <a:pPr algn="r"/>
            <a:r>
              <a:rPr lang="fr-FR" sz="1600" dirty="0">
                <a:sym typeface="Wingdings" panose="05000000000000000000" pitchFamily="2" charset="2"/>
              </a:rPr>
              <a:t> </a:t>
            </a:r>
            <a:r>
              <a:rPr lang="fr-FR" sz="1600" dirty="0" smtClean="0"/>
              <a:t>3,4% hospitalisation</a:t>
            </a:r>
          </a:p>
        </p:txBody>
      </p:sp>
    </p:spTree>
    <p:extLst>
      <p:ext uri="{BB962C8B-B14F-4D97-AF65-F5344CB8AC3E}">
        <p14:creationId xmlns:p14="http://schemas.microsoft.com/office/powerpoint/2010/main" val="2561379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424936" cy="2592288"/>
          </a:xfrm>
        </p:spPr>
        <p:txBody>
          <a:bodyPr/>
          <a:lstStyle/>
          <a:p>
            <a:r>
              <a:rPr lang="fr-FR" dirty="0" smtClean="0">
                <a:solidFill>
                  <a:schemeClr val="accent2">
                    <a:lumMod val="75000"/>
                  </a:schemeClr>
                </a:solidFill>
              </a:rPr>
              <a:t>Profil des patients</a:t>
            </a:r>
            <a:br>
              <a:rPr lang="fr-FR" dirty="0" smtClean="0">
                <a:solidFill>
                  <a:schemeClr val="accent2">
                    <a:lumMod val="75000"/>
                  </a:schemeClr>
                </a:solidFill>
              </a:rPr>
            </a:br>
            <a:r>
              <a:rPr lang="fr-FR" dirty="0" smtClean="0">
                <a:solidFill>
                  <a:schemeClr val="accent2">
                    <a:lumMod val="75000"/>
                  </a:schemeClr>
                </a:solidFill>
              </a:rPr>
              <a:t> </a:t>
            </a:r>
            <a:r>
              <a:rPr lang="fr-FR" sz="3600" dirty="0" smtClean="0">
                <a:solidFill>
                  <a:schemeClr val="accent2">
                    <a:lumMod val="75000"/>
                  </a:schemeClr>
                </a:solidFill>
              </a:rPr>
              <a:t>reçus dans le dispositif addictologique</a:t>
            </a:r>
            <a:br>
              <a:rPr lang="fr-FR" sz="3600" dirty="0" smtClean="0">
                <a:solidFill>
                  <a:schemeClr val="accent2">
                    <a:lumMod val="75000"/>
                  </a:schemeClr>
                </a:solidFill>
              </a:rPr>
            </a:br>
            <a:r>
              <a:rPr lang="fr-FR" sz="3600" dirty="0" smtClean="0">
                <a:solidFill>
                  <a:schemeClr val="accent2">
                    <a:lumMod val="75000"/>
                  </a:schemeClr>
                </a:solidFill>
              </a:rPr>
              <a:t>lorrain</a:t>
            </a:r>
            <a:endParaRPr lang="fr-FR" sz="3600" dirty="0">
              <a:solidFill>
                <a:schemeClr val="accent2">
                  <a:lumMod val="75000"/>
                </a:schemeClr>
              </a:solidFill>
            </a:endParaRPr>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6372200" y="4822671"/>
            <a:ext cx="2040131" cy="882201"/>
          </a:xfrm>
          <a:prstGeom prst="rect">
            <a:avLst/>
          </a:prstGeom>
        </p:spPr>
      </p:pic>
      <p:pic>
        <p:nvPicPr>
          <p:cNvPr id="6" name="Image 5"/>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822671"/>
            <a:ext cx="2592288" cy="975176"/>
          </a:xfrm>
          <a:prstGeom prst="rect">
            <a:avLst/>
          </a:prstGeom>
          <a:noFill/>
          <a:ln>
            <a:noFill/>
          </a:ln>
        </p:spPr>
      </p:pic>
    </p:spTree>
    <p:extLst>
      <p:ext uri="{BB962C8B-B14F-4D97-AF65-F5344CB8AC3E}">
        <p14:creationId xmlns:p14="http://schemas.microsoft.com/office/powerpoint/2010/main" val="3278488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49605" y="332656"/>
            <a:ext cx="4860032" cy="504055"/>
          </a:xfrm>
          <a:ln>
            <a:noFill/>
          </a:ln>
        </p:spPr>
        <p:txBody>
          <a:bodyPr>
            <a:noAutofit/>
          </a:bodyPr>
          <a:lstStyle/>
          <a:p>
            <a:pPr algn="r"/>
            <a:r>
              <a:rPr lang="fr-FR" sz="3200" dirty="0" smtClean="0"/>
              <a:t>Profil sociodémographique</a:t>
            </a:r>
            <a:endParaRPr lang="fr-FR" sz="3200" dirty="0"/>
          </a:p>
        </p:txBody>
      </p:sp>
      <p:sp>
        <p:nvSpPr>
          <p:cNvPr id="3" name="Sous-titre 2"/>
          <p:cNvSpPr>
            <a:spLocks noGrp="1"/>
          </p:cNvSpPr>
          <p:nvPr>
            <p:ph type="subTitle" idx="4294967295"/>
          </p:nvPr>
        </p:nvSpPr>
        <p:spPr>
          <a:xfrm>
            <a:off x="395536" y="1412776"/>
            <a:ext cx="7992888" cy="4968552"/>
          </a:xfrm>
        </p:spPr>
        <p:txBody>
          <a:bodyPr>
            <a:normAutofit/>
          </a:bodyPr>
          <a:lstStyle/>
          <a:p>
            <a:pPr marL="0" indent="0">
              <a:buNone/>
            </a:pPr>
            <a:r>
              <a:rPr lang="fr-FR" sz="2000" dirty="0" smtClean="0">
                <a:solidFill>
                  <a:schemeClr val="tx1">
                    <a:lumMod val="65000"/>
                    <a:lumOff val="35000"/>
                  </a:schemeClr>
                </a:solidFill>
              </a:rPr>
              <a:t>Moyenne d’âge : </a:t>
            </a:r>
            <a:r>
              <a:rPr lang="fr-FR" sz="2000" b="1" dirty="0" smtClean="0">
                <a:solidFill>
                  <a:schemeClr val="tx1">
                    <a:lumMod val="65000"/>
                    <a:lumOff val="35000"/>
                  </a:schemeClr>
                </a:solidFill>
              </a:rPr>
              <a:t>40 ans</a:t>
            </a:r>
          </a:p>
          <a:p>
            <a:pPr marL="0" indent="0">
              <a:buNone/>
            </a:pPr>
            <a:endParaRPr lang="fr-FR" sz="2000" dirty="0" smtClean="0">
              <a:solidFill>
                <a:schemeClr val="tx1">
                  <a:lumMod val="65000"/>
                  <a:lumOff val="35000"/>
                </a:schemeClr>
              </a:solidFill>
            </a:endParaRPr>
          </a:p>
          <a:p>
            <a:pPr marL="0" indent="0">
              <a:buNone/>
            </a:pPr>
            <a:r>
              <a:rPr lang="fr-FR" sz="2000" dirty="0" smtClean="0">
                <a:solidFill>
                  <a:schemeClr val="tx1">
                    <a:lumMod val="65000"/>
                    <a:lumOff val="35000"/>
                  </a:schemeClr>
                </a:solidFill>
              </a:rPr>
              <a:t>Majorité d’</a:t>
            </a:r>
            <a:r>
              <a:rPr lang="fr-FR" sz="2000" b="1" dirty="0" smtClean="0">
                <a:solidFill>
                  <a:schemeClr val="tx1">
                    <a:lumMod val="65000"/>
                    <a:lumOff val="35000"/>
                  </a:schemeClr>
                </a:solidFill>
              </a:rPr>
              <a:t>hommes</a:t>
            </a:r>
            <a:r>
              <a:rPr lang="fr-FR" sz="2000" dirty="0" smtClean="0">
                <a:solidFill>
                  <a:schemeClr val="tx1">
                    <a:lumMod val="65000"/>
                    <a:lumOff val="35000"/>
                  </a:schemeClr>
                </a:solidFill>
              </a:rPr>
              <a:t>  (75% 2013, 70% 2014)</a:t>
            </a:r>
          </a:p>
          <a:p>
            <a:pPr marL="0" indent="0">
              <a:buNone/>
            </a:pPr>
            <a:endParaRPr lang="fr-FR" sz="2000" dirty="0" smtClean="0">
              <a:solidFill>
                <a:schemeClr val="tx1">
                  <a:lumMod val="65000"/>
                  <a:lumOff val="35000"/>
                </a:schemeClr>
              </a:solidFill>
            </a:endParaRPr>
          </a:p>
          <a:p>
            <a:pPr marL="0" indent="0">
              <a:buNone/>
            </a:pPr>
            <a:r>
              <a:rPr lang="fr-FR" sz="2000" dirty="0" smtClean="0">
                <a:solidFill>
                  <a:schemeClr val="tx1">
                    <a:lumMod val="65000"/>
                    <a:lumOff val="35000"/>
                  </a:schemeClr>
                </a:solidFill>
              </a:rPr>
              <a:t>50%  patients </a:t>
            </a:r>
            <a:r>
              <a:rPr lang="fr-FR" sz="2000" b="1" dirty="0" smtClean="0">
                <a:solidFill>
                  <a:schemeClr val="tx1">
                    <a:lumMod val="65000"/>
                    <a:lumOff val="35000"/>
                  </a:schemeClr>
                </a:solidFill>
              </a:rPr>
              <a:t>sans activité professionnelle</a:t>
            </a:r>
          </a:p>
          <a:p>
            <a:pPr marL="0" indent="0">
              <a:buNone/>
            </a:pPr>
            <a:endParaRPr lang="fr-FR" sz="2000" dirty="0" smtClean="0">
              <a:solidFill>
                <a:schemeClr val="tx1">
                  <a:lumMod val="65000"/>
                  <a:lumOff val="35000"/>
                </a:schemeClr>
              </a:solidFill>
            </a:endParaRPr>
          </a:p>
          <a:p>
            <a:pPr marL="0" indent="0">
              <a:buNone/>
            </a:pPr>
            <a:r>
              <a:rPr lang="fr-FR" sz="2000" dirty="0" smtClean="0">
                <a:solidFill>
                  <a:schemeClr val="tx1">
                    <a:lumMod val="65000"/>
                    <a:lumOff val="35000"/>
                  </a:schemeClr>
                </a:solidFill>
              </a:rPr>
              <a:t>1/3 vivent seuls</a:t>
            </a:r>
          </a:p>
          <a:p>
            <a:pPr marL="0" indent="0">
              <a:buNone/>
            </a:pPr>
            <a:endParaRPr lang="fr-FR" sz="2000" dirty="0" smtClean="0">
              <a:solidFill>
                <a:schemeClr val="tx1">
                  <a:lumMod val="65000"/>
                  <a:lumOff val="35000"/>
                </a:schemeClr>
              </a:solidFill>
            </a:endParaRPr>
          </a:p>
          <a:p>
            <a:pPr marL="0" indent="0">
              <a:buNone/>
            </a:pPr>
            <a:r>
              <a:rPr lang="fr-FR" sz="2000" dirty="0" smtClean="0">
                <a:solidFill>
                  <a:schemeClr val="tx1">
                    <a:lumMod val="65000"/>
                    <a:lumOff val="35000"/>
                  </a:schemeClr>
                </a:solidFill>
              </a:rPr>
              <a:t>50% ont un </a:t>
            </a:r>
            <a:r>
              <a:rPr lang="fr-FR" sz="2000" b="1" dirty="0" smtClean="0">
                <a:solidFill>
                  <a:schemeClr val="tx1">
                    <a:lumMod val="65000"/>
                    <a:lumOff val="35000"/>
                  </a:schemeClr>
                </a:solidFill>
              </a:rPr>
              <a:t>niveau CAP/BEP</a:t>
            </a:r>
          </a:p>
          <a:p>
            <a:pPr marL="0" indent="0">
              <a:buNone/>
            </a:pPr>
            <a:endParaRPr lang="fr-FR" sz="2000" dirty="0" smtClean="0">
              <a:solidFill>
                <a:schemeClr val="tx1">
                  <a:lumMod val="65000"/>
                  <a:lumOff val="35000"/>
                </a:schemeClr>
              </a:solidFill>
            </a:endParaRPr>
          </a:p>
          <a:p>
            <a:pPr marL="0" indent="0">
              <a:buNone/>
            </a:pPr>
            <a:r>
              <a:rPr lang="fr-FR" sz="2000" dirty="0" smtClean="0">
                <a:solidFill>
                  <a:schemeClr val="tx1">
                    <a:lumMod val="65000"/>
                    <a:lumOff val="35000"/>
                  </a:schemeClr>
                </a:solidFill>
              </a:rPr>
              <a:t>60% logement durable et indépendant</a:t>
            </a:r>
          </a:p>
          <a:p>
            <a:pPr marL="0" indent="0">
              <a:buNone/>
            </a:pPr>
            <a:endParaRPr lang="fr-FR" sz="2000" dirty="0" smtClean="0">
              <a:solidFill>
                <a:schemeClr val="tx1">
                  <a:lumMod val="65000"/>
                  <a:lumOff val="35000"/>
                </a:schemeClr>
              </a:solidFill>
            </a:endParaRPr>
          </a:p>
          <a:p>
            <a:pPr marL="0" indent="0">
              <a:buNone/>
            </a:pPr>
            <a:r>
              <a:rPr lang="fr-FR" sz="2000" dirty="0" smtClean="0">
                <a:solidFill>
                  <a:schemeClr val="tx1">
                    <a:lumMod val="65000"/>
                    <a:lumOff val="35000"/>
                  </a:schemeClr>
                </a:solidFill>
              </a:rPr>
              <a:t>63% moyennement à très </a:t>
            </a:r>
            <a:r>
              <a:rPr lang="fr-FR" sz="2000" b="1" dirty="0" smtClean="0">
                <a:solidFill>
                  <a:schemeClr val="tx1">
                    <a:lumMod val="65000"/>
                    <a:lumOff val="35000"/>
                  </a:schemeClr>
                </a:solidFill>
              </a:rPr>
              <a:t>précaire</a:t>
            </a:r>
            <a:endParaRPr lang="fr-FR" sz="2000" b="1" dirty="0">
              <a:solidFill>
                <a:schemeClr val="tx1">
                  <a:lumMod val="65000"/>
                  <a:lumOff val="35000"/>
                </a:schemeClr>
              </a:solidFill>
            </a:endParaRPr>
          </a:p>
        </p:txBody>
      </p:sp>
    </p:spTree>
    <p:extLst>
      <p:ext uri="{BB962C8B-B14F-4D97-AF65-F5344CB8AC3E}">
        <p14:creationId xmlns:p14="http://schemas.microsoft.com/office/powerpoint/2010/main" val="3285171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076056" y="260648"/>
            <a:ext cx="3851920" cy="504055"/>
          </a:xfrm>
          <a:prstGeom prst="rect">
            <a:avLst/>
          </a:prstGeom>
        </p:spPr>
        <p:txBody>
          <a:bodyPr vert="horz" lIns="91440" tIns="45720" rIns="91440" bIns="45720" rtlCol="0" anchor="ctr">
            <a:noAutofit/>
          </a:bodyPr>
          <a:lstStyle/>
          <a:p>
            <a:pPr marL="0" marR="0" lvl="0" indent="0" algn="r" fontAlgn="auto">
              <a:spcBef>
                <a:spcPct val="0"/>
              </a:spcBef>
              <a:spcAft>
                <a:spcPts val="0"/>
              </a:spcAft>
              <a:buClrTx/>
              <a:buSzTx/>
              <a:tabLst/>
              <a:defRPr/>
            </a:pPr>
            <a:r>
              <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Profil addictologique</a:t>
            </a:r>
          </a:p>
        </p:txBody>
      </p:sp>
      <p:sp>
        <p:nvSpPr>
          <p:cNvPr id="5" name="Sous-titre 2"/>
          <p:cNvSpPr txBox="1">
            <a:spLocks/>
          </p:cNvSpPr>
          <p:nvPr/>
        </p:nvSpPr>
        <p:spPr>
          <a:xfrm>
            <a:off x="611560" y="1268760"/>
            <a:ext cx="7992888" cy="49685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fr-FR"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fr-FR"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fr-FR" sz="20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fr-FR" sz="2000" dirty="0"/>
              <a:t>	</a:t>
            </a:r>
            <a:endParaRPr lang="fr-FR"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fr-FR" sz="2000" dirty="0" smtClean="0"/>
          </a:p>
        </p:txBody>
      </p:sp>
      <p:sp>
        <p:nvSpPr>
          <p:cNvPr id="10" name="Espace réservé du contenu 9"/>
          <p:cNvSpPr>
            <a:spLocks noGrp="1"/>
          </p:cNvSpPr>
          <p:nvPr>
            <p:ph sz="half" idx="2"/>
          </p:nvPr>
        </p:nvSpPr>
        <p:spPr>
          <a:xfrm>
            <a:off x="4854746" y="1490054"/>
            <a:ext cx="4038600" cy="4525963"/>
          </a:xfrm>
        </p:spPr>
        <p:txBody>
          <a:bodyPr>
            <a:normAutofit fontScale="92500" lnSpcReduction="20000"/>
          </a:bodyPr>
          <a:lstStyle/>
          <a:p>
            <a:pPr lvl="0">
              <a:buNone/>
              <a:defRPr/>
            </a:pPr>
            <a:r>
              <a:rPr lang="fr-FR" b="1" u="sng" dirty="0">
                <a:solidFill>
                  <a:schemeClr val="tx1">
                    <a:lumMod val="65000"/>
                    <a:lumOff val="35000"/>
                  </a:schemeClr>
                </a:solidFill>
              </a:rPr>
              <a:t>Produits </a:t>
            </a:r>
            <a:r>
              <a:rPr lang="fr-FR" b="1" u="sng" dirty="0" smtClean="0">
                <a:solidFill>
                  <a:schemeClr val="tx1">
                    <a:lumMod val="65000"/>
                    <a:lumOff val="35000"/>
                  </a:schemeClr>
                </a:solidFill>
              </a:rPr>
              <a:t>consommés </a:t>
            </a:r>
            <a:endParaRPr lang="fr-FR" b="1" u="sng" dirty="0">
              <a:solidFill>
                <a:schemeClr val="tx1">
                  <a:lumMod val="65000"/>
                  <a:lumOff val="35000"/>
                </a:schemeClr>
              </a:solidFill>
            </a:endParaRPr>
          </a:p>
          <a:p>
            <a:pPr lvl="0">
              <a:buNone/>
              <a:defRPr/>
            </a:pPr>
            <a:r>
              <a:rPr lang="fr-FR" dirty="0">
                <a:solidFill>
                  <a:schemeClr val="tx1">
                    <a:lumMod val="65000"/>
                    <a:lumOff val="35000"/>
                  </a:schemeClr>
                </a:solidFill>
              </a:rPr>
              <a:t>alcool (45%)</a:t>
            </a:r>
          </a:p>
          <a:p>
            <a:pPr lvl="0">
              <a:buNone/>
              <a:defRPr/>
            </a:pPr>
            <a:r>
              <a:rPr lang="fr-FR" dirty="0">
                <a:solidFill>
                  <a:schemeClr val="tx1">
                    <a:lumMod val="65000"/>
                    <a:lumOff val="35000"/>
                  </a:schemeClr>
                </a:solidFill>
              </a:rPr>
              <a:t>tabac (28%)</a:t>
            </a:r>
          </a:p>
          <a:p>
            <a:pPr lvl="0">
              <a:buNone/>
              <a:defRPr/>
            </a:pPr>
            <a:r>
              <a:rPr lang="fr-FR" dirty="0">
                <a:solidFill>
                  <a:schemeClr val="tx1">
                    <a:lumMod val="65000"/>
                    <a:lumOff val="35000"/>
                  </a:schemeClr>
                </a:solidFill>
              </a:rPr>
              <a:t>cannabis (23%)</a:t>
            </a:r>
          </a:p>
          <a:p>
            <a:pPr lvl="0">
              <a:buNone/>
              <a:defRPr/>
            </a:pPr>
            <a:r>
              <a:rPr lang="fr-FR" dirty="0">
                <a:solidFill>
                  <a:schemeClr val="tx1">
                    <a:lumMod val="65000"/>
                    <a:lumOff val="35000"/>
                  </a:schemeClr>
                </a:solidFill>
              </a:rPr>
              <a:t>Héroïne (19%)</a:t>
            </a:r>
          </a:p>
          <a:p>
            <a:pPr lvl="0">
              <a:buNone/>
              <a:defRPr/>
            </a:pPr>
            <a:r>
              <a:rPr lang="fr-FR" dirty="0">
                <a:solidFill>
                  <a:schemeClr val="tx1">
                    <a:lumMod val="65000"/>
                    <a:lumOff val="35000"/>
                  </a:schemeClr>
                </a:solidFill>
              </a:rPr>
              <a:t>Cocaïne (7%) </a:t>
            </a:r>
          </a:p>
          <a:p>
            <a:pPr lvl="0">
              <a:buNone/>
              <a:defRPr/>
            </a:pPr>
            <a:endParaRPr lang="fr-FR" dirty="0">
              <a:solidFill>
                <a:schemeClr val="tx1">
                  <a:lumMod val="65000"/>
                  <a:lumOff val="35000"/>
                </a:schemeClr>
              </a:solidFill>
            </a:endParaRPr>
          </a:p>
          <a:p>
            <a:pPr lvl="0">
              <a:buNone/>
              <a:defRPr/>
            </a:pPr>
            <a:r>
              <a:rPr lang="fr-FR" b="1" u="sng" dirty="0" smtClean="0">
                <a:solidFill>
                  <a:schemeClr val="tx1">
                    <a:lumMod val="65000"/>
                    <a:lumOff val="35000"/>
                  </a:schemeClr>
                </a:solidFill>
              </a:rPr>
              <a:t>Dépendance</a:t>
            </a:r>
            <a:endParaRPr lang="fr-FR" b="1" u="sng" dirty="0">
              <a:solidFill>
                <a:schemeClr val="tx1">
                  <a:lumMod val="65000"/>
                  <a:lumOff val="35000"/>
                </a:schemeClr>
              </a:solidFill>
            </a:endParaRPr>
          </a:p>
          <a:p>
            <a:pPr lvl="0">
              <a:buNone/>
              <a:defRPr/>
            </a:pPr>
            <a:r>
              <a:rPr lang="fr-FR" dirty="0">
                <a:solidFill>
                  <a:schemeClr val="tx1">
                    <a:lumMod val="65000"/>
                    <a:lumOff val="35000"/>
                  </a:schemeClr>
                </a:solidFill>
              </a:rPr>
              <a:t>Tabac (90%)</a:t>
            </a:r>
          </a:p>
          <a:p>
            <a:pPr lvl="0">
              <a:buNone/>
              <a:defRPr/>
            </a:pPr>
            <a:r>
              <a:rPr lang="fr-FR" dirty="0">
                <a:solidFill>
                  <a:schemeClr val="tx1">
                    <a:lumMod val="65000"/>
                    <a:lumOff val="35000"/>
                  </a:schemeClr>
                </a:solidFill>
              </a:rPr>
              <a:t>Héroïne (72%)</a:t>
            </a:r>
          </a:p>
          <a:p>
            <a:pPr lvl="0">
              <a:buNone/>
              <a:defRPr/>
            </a:pPr>
            <a:r>
              <a:rPr lang="fr-FR" dirty="0">
                <a:solidFill>
                  <a:schemeClr val="tx1">
                    <a:lumMod val="65000"/>
                    <a:lumOff val="35000"/>
                  </a:schemeClr>
                </a:solidFill>
              </a:rPr>
              <a:t>Alcool (62%)</a:t>
            </a:r>
          </a:p>
          <a:p>
            <a:endParaRPr lang="fr-FR" dirty="0"/>
          </a:p>
        </p:txBody>
      </p:sp>
      <p:sp>
        <p:nvSpPr>
          <p:cNvPr id="11" name="Espace réservé du contenu 10"/>
          <p:cNvSpPr>
            <a:spLocks noGrp="1"/>
          </p:cNvSpPr>
          <p:nvPr>
            <p:ph sz="quarter" idx="4294967295"/>
          </p:nvPr>
        </p:nvSpPr>
        <p:spPr>
          <a:xfrm>
            <a:off x="365760" y="1600200"/>
            <a:ext cx="4041648" cy="4526280"/>
          </a:xfrm>
          <a:prstGeom prst="rect">
            <a:avLst/>
          </a:prstGeom>
        </p:spPr>
        <p:txBody>
          <a:bodyPr>
            <a:normAutofit fontScale="77500" lnSpcReduction="20000"/>
          </a:bodyPr>
          <a:lstStyle/>
          <a:p>
            <a:pPr>
              <a:buNone/>
            </a:pPr>
            <a:r>
              <a:rPr lang="fr-FR" b="1" u="sng" dirty="0" smtClean="0">
                <a:solidFill>
                  <a:schemeClr val="tx1">
                    <a:lumMod val="65000"/>
                    <a:lumOff val="35000"/>
                  </a:schemeClr>
                </a:solidFill>
              </a:rPr>
              <a:t>Polyconsommation</a:t>
            </a:r>
          </a:p>
          <a:p>
            <a:pPr>
              <a:buNone/>
            </a:pPr>
            <a:r>
              <a:rPr lang="fr-FR" dirty="0" smtClean="0">
                <a:solidFill>
                  <a:schemeClr val="tx1">
                    <a:lumMod val="65000"/>
                    <a:lumOff val="35000"/>
                  </a:schemeClr>
                </a:solidFill>
              </a:rPr>
              <a:t>34% des moins de 35 ans</a:t>
            </a:r>
          </a:p>
          <a:p>
            <a:pPr>
              <a:buNone/>
            </a:pPr>
            <a:r>
              <a:rPr lang="fr-FR" dirty="0" smtClean="0">
                <a:solidFill>
                  <a:schemeClr val="tx1">
                    <a:lumMod val="65000"/>
                    <a:lumOff val="35000"/>
                  </a:schemeClr>
                </a:solidFill>
              </a:rPr>
              <a:t>26% des plus de 45 ans</a:t>
            </a:r>
          </a:p>
          <a:p>
            <a:pPr>
              <a:buNone/>
            </a:pPr>
            <a:endParaRPr lang="fr-FR" dirty="0">
              <a:solidFill>
                <a:schemeClr val="tx1">
                  <a:lumMod val="65000"/>
                  <a:lumOff val="35000"/>
                </a:schemeClr>
              </a:solidFill>
            </a:endParaRPr>
          </a:p>
          <a:p>
            <a:pPr>
              <a:buNone/>
            </a:pPr>
            <a:r>
              <a:rPr lang="fr-FR" b="1" u="sng" dirty="0" smtClean="0">
                <a:solidFill>
                  <a:schemeClr val="tx1">
                    <a:lumMod val="65000"/>
                    <a:lumOff val="35000"/>
                  </a:schemeClr>
                </a:solidFill>
              </a:rPr>
              <a:t>Traitements de substitution</a:t>
            </a:r>
          </a:p>
          <a:p>
            <a:pPr>
              <a:buNone/>
            </a:pPr>
            <a:r>
              <a:rPr lang="fr-FR" dirty="0" smtClean="0">
                <a:solidFill>
                  <a:schemeClr val="tx1">
                    <a:lumMod val="65000"/>
                    <a:lumOff val="35000"/>
                  </a:schemeClr>
                </a:solidFill>
              </a:rPr>
              <a:t>Méthadone 33% </a:t>
            </a:r>
          </a:p>
          <a:p>
            <a:pPr>
              <a:buNone/>
            </a:pPr>
            <a:r>
              <a:rPr lang="fr-FR" dirty="0" smtClean="0">
                <a:solidFill>
                  <a:schemeClr val="tx1">
                    <a:lumMod val="65000"/>
                    <a:lumOff val="35000"/>
                  </a:schemeClr>
                </a:solidFill>
              </a:rPr>
              <a:t>TSO 49% </a:t>
            </a:r>
          </a:p>
          <a:p>
            <a:pPr>
              <a:buNone/>
            </a:pPr>
            <a:endParaRPr lang="fr-FR" dirty="0">
              <a:solidFill>
                <a:schemeClr val="tx1">
                  <a:lumMod val="65000"/>
                  <a:lumOff val="35000"/>
                </a:schemeClr>
              </a:solidFill>
            </a:endParaRPr>
          </a:p>
          <a:p>
            <a:pPr>
              <a:buNone/>
            </a:pPr>
            <a:r>
              <a:rPr lang="fr-FR" b="1" u="sng" dirty="0" smtClean="0">
                <a:solidFill>
                  <a:schemeClr val="tx1">
                    <a:lumMod val="65000"/>
                    <a:lumOff val="35000"/>
                  </a:schemeClr>
                </a:solidFill>
              </a:rPr>
              <a:t>Mode d’admi</a:t>
            </a:r>
            <a:r>
              <a:rPr lang="fr-FR" b="1" u="sng" dirty="0">
                <a:solidFill>
                  <a:schemeClr val="tx1">
                    <a:lumMod val="65000"/>
                    <a:lumOff val="35000"/>
                  </a:schemeClr>
                </a:solidFill>
              </a:rPr>
              <a:t>n</a:t>
            </a:r>
            <a:r>
              <a:rPr lang="fr-FR" b="1" u="sng" dirty="0" smtClean="0">
                <a:solidFill>
                  <a:schemeClr val="tx1">
                    <a:lumMod val="65000"/>
                    <a:lumOff val="35000"/>
                  </a:schemeClr>
                </a:solidFill>
              </a:rPr>
              <a:t>istration à risque :</a:t>
            </a:r>
          </a:p>
          <a:p>
            <a:pPr>
              <a:buNone/>
            </a:pPr>
            <a:r>
              <a:rPr lang="fr-FR" dirty="0" smtClean="0">
                <a:solidFill>
                  <a:schemeClr val="tx1">
                    <a:lumMod val="65000"/>
                    <a:lumOff val="35000"/>
                  </a:schemeClr>
                </a:solidFill>
              </a:rPr>
              <a:t>en intraveineuse 5% </a:t>
            </a:r>
          </a:p>
          <a:p>
            <a:pPr>
              <a:buNone/>
            </a:pPr>
            <a:r>
              <a:rPr lang="fr-FR" dirty="0" smtClean="0">
                <a:solidFill>
                  <a:schemeClr val="tx1">
                    <a:lumMod val="65000"/>
                    <a:lumOff val="35000"/>
                  </a:schemeClr>
                </a:solidFill>
              </a:rPr>
              <a:t>partage de seringues 8% </a:t>
            </a:r>
          </a:p>
          <a:p>
            <a:pPr>
              <a:buNone/>
            </a:pPr>
            <a:endParaRPr lang="fr-FR" dirty="0" smtClean="0"/>
          </a:p>
          <a:p>
            <a:pPr>
              <a:buNone/>
            </a:pPr>
            <a:endParaRPr lang="fr-FR" dirty="0" smtClean="0"/>
          </a:p>
          <a:p>
            <a:pPr>
              <a:buNone/>
            </a:pPr>
            <a:endParaRPr lang="fr-FR" dirty="0" smtClean="0"/>
          </a:p>
          <a:p>
            <a:pPr>
              <a:buNone/>
            </a:pPr>
            <a:endParaRPr lang="fr-FR" dirty="0"/>
          </a:p>
        </p:txBody>
      </p:sp>
    </p:spTree>
    <p:extLst>
      <p:ext uri="{BB962C8B-B14F-4D97-AF65-F5344CB8AC3E}">
        <p14:creationId xmlns:p14="http://schemas.microsoft.com/office/powerpoint/2010/main" val="1937426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323528" y="1196752"/>
            <a:ext cx="8568952" cy="5184576"/>
          </a:xfrm>
        </p:spPr>
        <p:txBody>
          <a:bodyPr>
            <a:normAutofit fontScale="70000" lnSpcReduction="20000"/>
          </a:bodyPr>
          <a:lstStyle/>
          <a:p>
            <a:pPr>
              <a:buNone/>
            </a:pPr>
            <a:r>
              <a:rPr lang="fr-FR" dirty="0" smtClean="0">
                <a:solidFill>
                  <a:schemeClr val="tx1">
                    <a:lumMod val="65000"/>
                    <a:lumOff val="35000"/>
                  </a:schemeClr>
                </a:solidFill>
              </a:rPr>
              <a:t>Comorbidités psychiatriques (70%)</a:t>
            </a:r>
          </a:p>
          <a:p>
            <a:pPr>
              <a:buNone/>
            </a:pPr>
            <a:endParaRPr lang="fr-FR" dirty="0" smtClean="0">
              <a:solidFill>
                <a:schemeClr val="tx1">
                  <a:lumMod val="65000"/>
                  <a:lumOff val="35000"/>
                </a:schemeClr>
              </a:solidFill>
            </a:endParaRPr>
          </a:p>
          <a:p>
            <a:pPr lvl="3">
              <a:buNone/>
            </a:pPr>
            <a:r>
              <a:rPr lang="fr-FR" sz="2100" b="1" dirty="0" smtClean="0">
                <a:solidFill>
                  <a:srgbClr val="92D050"/>
                </a:solidFill>
              </a:rPr>
              <a:t>Troubles anxieux </a:t>
            </a:r>
            <a:r>
              <a:rPr lang="fr-FR" sz="2100" dirty="0" smtClean="0">
                <a:solidFill>
                  <a:schemeClr val="tx1">
                    <a:lumMod val="65000"/>
                    <a:lumOff val="35000"/>
                  </a:schemeClr>
                </a:solidFill>
              </a:rPr>
              <a:t>(30%)         </a:t>
            </a:r>
            <a:r>
              <a:rPr lang="fr-FR" sz="2100" dirty="0" smtClean="0">
                <a:solidFill>
                  <a:srgbClr val="92D050"/>
                </a:solidFill>
              </a:rPr>
              <a:t> </a:t>
            </a:r>
            <a:r>
              <a:rPr lang="fr-FR" sz="2100" b="1" dirty="0" smtClean="0">
                <a:solidFill>
                  <a:srgbClr val="92D050"/>
                </a:solidFill>
              </a:rPr>
              <a:t>Dépression</a:t>
            </a:r>
            <a:r>
              <a:rPr lang="fr-FR" sz="2100" dirty="0" smtClean="0">
                <a:solidFill>
                  <a:srgbClr val="92D050"/>
                </a:solidFill>
              </a:rPr>
              <a:t> </a:t>
            </a:r>
            <a:r>
              <a:rPr lang="fr-FR" sz="2100" dirty="0" smtClean="0">
                <a:solidFill>
                  <a:schemeClr val="tx1">
                    <a:lumMod val="65000"/>
                    <a:lumOff val="35000"/>
                  </a:schemeClr>
                </a:solidFill>
              </a:rPr>
              <a:t>(20%)</a:t>
            </a:r>
          </a:p>
          <a:p>
            <a:pPr>
              <a:buNone/>
            </a:pPr>
            <a:endParaRPr lang="fr-FR" dirty="0" smtClean="0">
              <a:solidFill>
                <a:schemeClr val="tx1">
                  <a:lumMod val="65000"/>
                  <a:lumOff val="35000"/>
                </a:schemeClr>
              </a:solidFill>
            </a:endParaRPr>
          </a:p>
          <a:p>
            <a:pPr>
              <a:buNone/>
            </a:pPr>
            <a:r>
              <a:rPr lang="fr-FR" b="1" dirty="0" smtClean="0">
                <a:solidFill>
                  <a:schemeClr val="tx1">
                    <a:lumMod val="65000"/>
                    <a:lumOff val="35000"/>
                  </a:schemeClr>
                </a:solidFill>
              </a:rPr>
              <a:t>50% </a:t>
            </a:r>
            <a:r>
              <a:rPr lang="fr-FR" dirty="0" smtClean="0">
                <a:solidFill>
                  <a:schemeClr val="tx1">
                    <a:lumMod val="65000"/>
                    <a:lumOff val="35000"/>
                  </a:schemeClr>
                </a:solidFill>
              </a:rPr>
              <a:t>ont un </a:t>
            </a:r>
            <a:r>
              <a:rPr lang="fr-FR" b="1" dirty="0" smtClean="0">
                <a:solidFill>
                  <a:srgbClr val="92D050"/>
                </a:solidFill>
              </a:rPr>
              <a:t>autre traitement </a:t>
            </a:r>
            <a:r>
              <a:rPr lang="fr-FR" dirty="0" smtClean="0">
                <a:solidFill>
                  <a:schemeClr val="tx1">
                    <a:lumMod val="65000"/>
                    <a:lumOff val="35000"/>
                  </a:schemeClr>
                </a:solidFill>
              </a:rPr>
              <a:t>en plus de celui suivi pour leur addiction</a:t>
            </a:r>
          </a:p>
          <a:p>
            <a:pPr>
              <a:buNone/>
            </a:pPr>
            <a:endParaRPr lang="fr-FR" dirty="0" smtClean="0">
              <a:solidFill>
                <a:schemeClr val="tx1">
                  <a:lumMod val="65000"/>
                  <a:lumOff val="35000"/>
                </a:schemeClr>
              </a:solidFill>
            </a:endParaRPr>
          </a:p>
          <a:p>
            <a:pPr>
              <a:buNone/>
            </a:pPr>
            <a:r>
              <a:rPr lang="fr-FR" b="1" dirty="0" smtClean="0">
                <a:solidFill>
                  <a:schemeClr val="tx1">
                    <a:lumMod val="65000"/>
                    <a:lumOff val="35000"/>
                  </a:schemeClr>
                </a:solidFill>
              </a:rPr>
              <a:t>25% </a:t>
            </a:r>
            <a:r>
              <a:rPr lang="fr-FR" dirty="0" smtClean="0">
                <a:solidFill>
                  <a:schemeClr val="tx1">
                    <a:lumMod val="65000"/>
                    <a:lumOff val="35000"/>
                  </a:schemeClr>
                </a:solidFill>
              </a:rPr>
              <a:t>des cas d’</a:t>
            </a:r>
            <a:r>
              <a:rPr lang="fr-FR" b="1" dirty="0" smtClean="0">
                <a:solidFill>
                  <a:srgbClr val="92D050"/>
                </a:solidFill>
              </a:rPr>
              <a:t>hospitalisation</a:t>
            </a:r>
            <a:r>
              <a:rPr lang="fr-FR" dirty="0" smtClean="0">
                <a:solidFill>
                  <a:srgbClr val="92D050"/>
                </a:solidFill>
              </a:rPr>
              <a:t> </a:t>
            </a:r>
            <a:r>
              <a:rPr lang="fr-FR" dirty="0" smtClean="0">
                <a:solidFill>
                  <a:schemeClr val="tx1">
                    <a:lumMod val="65000"/>
                    <a:lumOff val="35000"/>
                  </a:schemeClr>
                </a:solidFill>
              </a:rPr>
              <a:t>dus à des troubles psychiatriques</a:t>
            </a:r>
          </a:p>
          <a:p>
            <a:pPr>
              <a:buNone/>
            </a:pPr>
            <a:endParaRPr lang="fr-FR" dirty="0" smtClean="0">
              <a:solidFill>
                <a:schemeClr val="tx1">
                  <a:lumMod val="65000"/>
                  <a:lumOff val="35000"/>
                </a:schemeClr>
              </a:solidFill>
            </a:endParaRPr>
          </a:p>
          <a:p>
            <a:pPr>
              <a:buNone/>
            </a:pPr>
            <a:r>
              <a:rPr lang="fr-FR" b="1" dirty="0" smtClean="0">
                <a:solidFill>
                  <a:schemeClr val="tx1">
                    <a:lumMod val="65000"/>
                    <a:lumOff val="35000"/>
                  </a:schemeClr>
                </a:solidFill>
              </a:rPr>
              <a:t>20% </a:t>
            </a:r>
            <a:r>
              <a:rPr lang="fr-FR" dirty="0" smtClean="0">
                <a:solidFill>
                  <a:schemeClr val="tx1">
                    <a:lumMod val="65000"/>
                    <a:lumOff val="35000"/>
                  </a:schemeClr>
                </a:solidFill>
              </a:rPr>
              <a:t>ont déjà fait une</a:t>
            </a:r>
            <a:r>
              <a:rPr lang="fr-FR" dirty="0" smtClean="0">
                <a:solidFill>
                  <a:srgbClr val="92D050"/>
                </a:solidFill>
              </a:rPr>
              <a:t> </a:t>
            </a:r>
            <a:r>
              <a:rPr lang="fr-FR" b="1" dirty="0" smtClean="0">
                <a:solidFill>
                  <a:srgbClr val="92D050"/>
                </a:solidFill>
              </a:rPr>
              <a:t>tentative de suicide</a:t>
            </a:r>
          </a:p>
          <a:p>
            <a:pPr>
              <a:buNone/>
            </a:pPr>
            <a:endParaRPr lang="fr-FR" dirty="0" smtClean="0">
              <a:solidFill>
                <a:schemeClr val="tx1">
                  <a:lumMod val="65000"/>
                  <a:lumOff val="35000"/>
                </a:schemeClr>
              </a:solidFill>
            </a:endParaRPr>
          </a:p>
          <a:p>
            <a:pPr>
              <a:buNone/>
            </a:pPr>
            <a:r>
              <a:rPr lang="fr-FR" b="1" dirty="0" smtClean="0">
                <a:solidFill>
                  <a:srgbClr val="92D050"/>
                </a:solidFill>
              </a:rPr>
              <a:t>Sérologie</a:t>
            </a:r>
            <a:r>
              <a:rPr lang="fr-FR" dirty="0" smtClean="0">
                <a:solidFill>
                  <a:schemeClr val="accent5">
                    <a:lumMod val="60000"/>
                    <a:lumOff val="40000"/>
                  </a:schemeClr>
                </a:solidFill>
              </a:rPr>
              <a:t> </a:t>
            </a:r>
          </a:p>
          <a:p>
            <a:pPr>
              <a:buNone/>
            </a:pPr>
            <a:r>
              <a:rPr lang="fr-FR" sz="2100" dirty="0" smtClean="0">
                <a:solidFill>
                  <a:schemeClr val="tx1">
                    <a:lumMod val="65000"/>
                    <a:lumOff val="35000"/>
                  </a:schemeClr>
                </a:solidFill>
              </a:rPr>
              <a:t>	VHC +  15%</a:t>
            </a:r>
          </a:p>
          <a:p>
            <a:pPr>
              <a:buNone/>
            </a:pPr>
            <a:r>
              <a:rPr lang="fr-FR" sz="2100" dirty="0" smtClean="0">
                <a:solidFill>
                  <a:schemeClr val="tx1">
                    <a:lumMod val="65000"/>
                    <a:lumOff val="35000"/>
                  </a:schemeClr>
                </a:solidFill>
              </a:rPr>
              <a:t>	VHB +     5%</a:t>
            </a:r>
          </a:p>
          <a:p>
            <a:pPr>
              <a:buNone/>
            </a:pPr>
            <a:r>
              <a:rPr lang="fr-FR" sz="2100" dirty="0" smtClean="0">
                <a:solidFill>
                  <a:schemeClr val="tx1">
                    <a:lumMod val="65000"/>
                    <a:lumOff val="35000"/>
                  </a:schemeClr>
                </a:solidFill>
              </a:rPr>
              <a:t>	VIH +      1%</a:t>
            </a:r>
          </a:p>
          <a:p>
            <a:pPr>
              <a:buNone/>
            </a:pPr>
            <a:endParaRPr lang="fr-FR" dirty="0" smtClean="0">
              <a:solidFill>
                <a:schemeClr val="tx1">
                  <a:lumMod val="65000"/>
                  <a:lumOff val="35000"/>
                </a:schemeClr>
              </a:solidFill>
            </a:endParaRPr>
          </a:p>
          <a:p>
            <a:pPr>
              <a:buNone/>
            </a:pPr>
            <a:r>
              <a:rPr lang="fr-FR" b="1" dirty="0" smtClean="0">
                <a:solidFill>
                  <a:schemeClr val="tx1">
                    <a:lumMod val="65000"/>
                    <a:lumOff val="35000"/>
                  </a:schemeClr>
                </a:solidFill>
              </a:rPr>
              <a:t>Statut sérologique souvent inconnu</a:t>
            </a:r>
            <a:endParaRPr lang="fr-FR" b="1" dirty="0">
              <a:solidFill>
                <a:schemeClr val="tx1">
                  <a:lumMod val="65000"/>
                  <a:lumOff val="35000"/>
                </a:schemeClr>
              </a:solidFill>
            </a:endParaRPr>
          </a:p>
        </p:txBody>
      </p:sp>
      <p:sp>
        <p:nvSpPr>
          <p:cNvPr id="7" name="Titre 1"/>
          <p:cNvSpPr txBox="1">
            <a:spLocks/>
          </p:cNvSpPr>
          <p:nvPr/>
        </p:nvSpPr>
        <p:spPr>
          <a:xfrm>
            <a:off x="6588224" y="188640"/>
            <a:ext cx="2267744" cy="504055"/>
          </a:xfrm>
          <a:prstGeom prst="rect">
            <a:avLst/>
          </a:prstGeom>
        </p:spPr>
        <p:txBody>
          <a:bodyPr vert="horz" lIns="91440" tIns="45720" rIns="91440" bIns="45720" rtlCol="0" anchor="ctr">
            <a:noAutofit/>
          </a:bodyPr>
          <a:lstStyle/>
          <a:p>
            <a:pPr algn="r">
              <a:lnSpc>
                <a:spcPct val="100000"/>
              </a:lnSpc>
              <a:spcBef>
                <a:spcPct val="0"/>
              </a:spcBef>
              <a:buFontTx/>
              <a:buNone/>
              <a:defRPr/>
            </a:pPr>
            <a:r>
              <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Profil santé</a:t>
            </a:r>
          </a:p>
        </p:txBody>
      </p:sp>
      <p:cxnSp>
        <p:nvCxnSpPr>
          <p:cNvPr id="3" name="Connecteur droit avec flèche 2"/>
          <p:cNvCxnSpPr/>
          <p:nvPr/>
        </p:nvCxnSpPr>
        <p:spPr>
          <a:xfrm>
            <a:off x="2944416" y="1455701"/>
            <a:ext cx="2131640" cy="25941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2296344" y="1455701"/>
            <a:ext cx="648072" cy="25941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123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2231232" y="980728"/>
            <a:ext cx="3055045" cy="403958"/>
          </a:xfrm>
        </p:spPr>
        <p:txBody>
          <a:bodyPr>
            <a:normAutofit fontScale="92500" lnSpcReduction="10000"/>
          </a:bodyPr>
          <a:lstStyle/>
          <a:p>
            <a:r>
              <a:rPr lang="fr-FR" b="1" dirty="0" smtClean="0"/>
              <a:t>Moins de 35 ans</a:t>
            </a:r>
            <a:endParaRPr lang="fr-FR" b="1" dirty="0"/>
          </a:p>
        </p:txBody>
      </p:sp>
      <p:sp>
        <p:nvSpPr>
          <p:cNvPr id="11" name="Espace réservé du texte 10"/>
          <p:cNvSpPr>
            <a:spLocks noGrp="1"/>
          </p:cNvSpPr>
          <p:nvPr>
            <p:ph type="body" sz="quarter" idx="3"/>
          </p:nvPr>
        </p:nvSpPr>
        <p:spPr>
          <a:xfrm>
            <a:off x="5220072" y="908720"/>
            <a:ext cx="2880320" cy="495746"/>
          </a:xfrm>
        </p:spPr>
        <p:txBody>
          <a:bodyPr/>
          <a:lstStyle/>
          <a:p>
            <a:r>
              <a:rPr lang="fr-FR" b="1" dirty="0" smtClean="0"/>
              <a:t>Plus de 45 ans</a:t>
            </a:r>
            <a:endParaRPr lang="fr-FR" b="1" dirty="0"/>
          </a:p>
        </p:txBody>
      </p:sp>
      <p:sp>
        <p:nvSpPr>
          <p:cNvPr id="10" name="Espace réservé du contenu 9"/>
          <p:cNvSpPr>
            <a:spLocks noGrp="1"/>
          </p:cNvSpPr>
          <p:nvPr>
            <p:ph sz="quarter" idx="4294967295"/>
          </p:nvPr>
        </p:nvSpPr>
        <p:spPr>
          <a:xfrm>
            <a:off x="2483768" y="1484784"/>
            <a:ext cx="2733700" cy="5157192"/>
          </a:xfrm>
          <a:prstGeom prst="rect">
            <a:avLst/>
          </a:prstGeom>
        </p:spPr>
        <p:txBody>
          <a:bodyPr>
            <a:normAutofit fontScale="85000" lnSpcReduction="20000"/>
          </a:bodyPr>
          <a:lstStyle/>
          <a:p>
            <a:pPr>
              <a:buNone/>
            </a:pPr>
            <a:r>
              <a:rPr lang="fr-FR" sz="2600" dirty="0" smtClean="0"/>
              <a:t>75%</a:t>
            </a:r>
          </a:p>
          <a:p>
            <a:pPr>
              <a:buNone/>
            </a:pPr>
            <a:endParaRPr lang="fr-FR" sz="1800" dirty="0" smtClean="0"/>
          </a:p>
          <a:p>
            <a:pPr>
              <a:buNone/>
            </a:pPr>
            <a:endParaRPr lang="fr-FR" sz="600" dirty="0" smtClean="0"/>
          </a:p>
          <a:p>
            <a:pPr>
              <a:buNone/>
            </a:pPr>
            <a:r>
              <a:rPr lang="fr-FR" sz="2800" dirty="0" smtClean="0"/>
              <a:t>Cannabis </a:t>
            </a:r>
            <a:r>
              <a:rPr lang="fr-FR" sz="1900" dirty="0" smtClean="0"/>
              <a:t>36%</a:t>
            </a:r>
          </a:p>
          <a:p>
            <a:pPr>
              <a:buNone/>
            </a:pPr>
            <a:r>
              <a:rPr lang="fr-FR" dirty="0" smtClean="0"/>
              <a:t>Alcool 33%</a:t>
            </a:r>
          </a:p>
          <a:p>
            <a:pPr>
              <a:buNone/>
            </a:pPr>
            <a:r>
              <a:rPr lang="fr-FR" sz="2200" dirty="0" smtClean="0"/>
              <a:t>Héroïne</a:t>
            </a:r>
            <a:r>
              <a:rPr lang="fr-FR" dirty="0" smtClean="0"/>
              <a:t> 29%</a:t>
            </a:r>
          </a:p>
          <a:p>
            <a:pPr>
              <a:buNone/>
            </a:pPr>
            <a:r>
              <a:rPr lang="fr-FR" sz="2200" dirty="0" smtClean="0"/>
              <a:t>Tabac 20%</a:t>
            </a:r>
          </a:p>
          <a:p>
            <a:pPr>
              <a:buNone/>
            </a:pPr>
            <a:r>
              <a:rPr lang="fr-FR" sz="1900" dirty="0" smtClean="0"/>
              <a:t>Cocaïne 11%</a:t>
            </a:r>
          </a:p>
          <a:p>
            <a:pPr>
              <a:buNone/>
            </a:pPr>
            <a:endParaRPr lang="fr-FR" sz="2600" dirty="0" smtClean="0"/>
          </a:p>
          <a:p>
            <a:pPr>
              <a:buNone/>
            </a:pPr>
            <a:r>
              <a:rPr lang="fr-FR" sz="2100" dirty="0" smtClean="0"/>
              <a:t>66% suivis</a:t>
            </a:r>
          </a:p>
          <a:p>
            <a:pPr>
              <a:buNone/>
            </a:pPr>
            <a:endParaRPr lang="fr-FR" sz="1900" dirty="0" smtClean="0"/>
          </a:p>
          <a:p>
            <a:pPr>
              <a:buNone/>
            </a:pPr>
            <a:r>
              <a:rPr lang="fr-FR" sz="2100" dirty="0" err="1" smtClean="0"/>
              <a:t>CSAPA</a:t>
            </a:r>
            <a:r>
              <a:rPr lang="fr-FR" sz="2100" dirty="0" smtClean="0"/>
              <a:t>  59%</a:t>
            </a:r>
          </a:p>
          <a:p>
            <a:pPr>
              <a:buNone/>
            </a:pPr>
            <a:r>
              <a:rPr lang="fr-FR" sz="2100" dirty="0" err="1" smtClean="0"/>
              <a:t>Consult</a:t>
            </a:r>
            <a:r>
              <a:rPr lang="fr-FR" sz="2100" dirty="0"/>
              <a:t>.</a:t>
            </a:r>
            <a:r>
              <a:rPr lang="fr-FR" sz="2100" dirty="0" smtClean="0"/>
              <a:t> </a:t>
            </a:r>
            <a:r>
              <a:rPr lang="fr-FR" sz="2100" dirty="0" err="1" smtClean="0"/>
              <a:t>hosp</a:t>
            </a:r>
            <a:r>
              <a:rPr lang="fr-FR" sz="2100" dirty="0" smtClean="0"/>
              <a:t>.  18%</a:t>
            </a:r>
          </a:p>
          <a:p>
            <a:pPr>
              <a:buNone/>
            </a:pPr>
            <a:r>
              <a:rPr lang="fr-FR" sz="2100" dirty="0" smtClean="0"/>
              <a:t>ELSA 5%</a:t>
            </a:r>
          </a:p>
          <a:p>
            <a:pPr>
              <a:buNone/>
            </a:pPr>
            <a:endParaRPr lang="fr-FR" sz="1900" dirty="0" smtClean="0"/>
          </a:p>
          <a:p>
            <a:pPr>
              <a:buNone/>
            </a:pPr>
            <a:r>
              <a:rPr lang="fr-FR" sz="1900" dirty="0" smtClean="0"/>
              <a:t>25% anxiolytiques</a:t>
            </a:r>
          </a:p>
          <a:p>
            <a:pPr>
              <a:buNone/>
            </a:pPr>
            <a:r>
              <a:rPr lang="fr-FR" sz="1900" dirty="0" smtClean="0"/>
              <a:t>13% antidépresseurs</a:t>
            </a:r>
            <a:endParaRPr lang="fr-FR" sz="1900" dirty="0"/>
          </a:p>
        </p:txBody>
      </p:sp>
      <p:sp>
        <p:nvSpPr>
          <p:cNvPr id="12" name="Espace réservé du contenu 11"/>
          <p:cNvSpPr>
            <a:spLocks noGrp="1"/>
          </p:cNvSpPr>
          <p:nvPr>
            <p:ph sz="quarter" idx="4294967295"/>
          </p:nvPr>
        </p:nvSpPr>
        <p:spPr>
          <a:xfrm>
            <a:off x="5220072" y="1453928"/>
            <a:ext cx="3569785" cy="4999408"/>
          </a:xfrm>
          <a:prstGeom prst="rect">
            <a:avLst/>
          </a:prstGeom>
        </p:spPr>
        <p:txBody>
          <a:bodyPr>
            <a:normAutofit fontScale="70000" lnSpcReduction="20000"/>
          </a:bodyPr>
          <a:lstStyle/>
          <a:p>
            <a:pPr>
              <a:buNone/>
            </a:pPr>
            <a:r>
              <a:rPr lang="fr-FR" dirty="0" smtClean="0"/>
              <a:t>46%</a:t>
            </a:r>
          </a:p>
          <a:p>
            <a:pPr>
              <a:buNone/>
            </a:pPr>
            <a:endParaRPr lang="fr-FR" dirty="0" smtClean="0"/>
          </a:p>
          <a:p>
            <a:pPr>
              <a:buNone/>
            </a:pPr>
            <a:endParaRPr lang="fr-FR" sz="100" dirty="0" smtClean="0"/>
          </a:p>
          <a:p>
            <a:pPr>
              <a:buNone/>
            </a:pPr>
            <a:r>
              <a:rPr lang="fr-FR" sz="2900" dirty="0" smtClean="0"/>
              <a:t>Alcool</a:t>
            </a:r>
            <a:r>
              <a:rPr lang="fr-FR" sz="2800" dirty="0" smtClean="0"/>
              <a:t> </a:t>
            </a:r>
            <a:r>
              <a:rPr lang="fr-FR" dirty="0" smtClean="0"/>
              <a:t>59%</a:t>
            </a:r>
          </a:p>
          <a:p>
            <a:pPr>
              <a:buNone/>
            </a:pPr>
            <a:r>
              <a:rPr lang="fr-FR" sz="2600" dirty="0" smtClean="0"/>
              <a:t>Tabac </a:t>
            </a:r>
            <a:r>
              <a:rPr lang="fr-FR" dirty="0" smtClean="0"/>
              <a:t>39%</a:t>
            </a:r>
          </a:p>
          <a:p>
            <a:pPr>
              <a:buNone/>
            </a:pPr>
            <a:r>
              <a:rPr lang="fr-FR" sz="1900" dirty="0" smtClean="0"/>
              <a:t>Cannabis</a:t>
            </a:r>
            <a:r>
              <a:rPr lang="fr-FR" dirty="0" smtClean="0"/>
              <a:t> 6%</a:t>
            </a:r>
          </a:p>
          <a:p>
            <a:pPr>
              <a:buNone/>
            </a:pPr>
            <a:r>
              <a:rPr lang="fr-FR" sz="1900" dirty="0" smtClean="0"/>
              <a:t>Héroïne</a:t>
            </a:r>
            <a:r>
              <a:rPr lang="fr-FR" dirty="0" smtClean="0"/>
              <a:t> 4%</a:t>
            </a:r>
          </a:p>
          <a:p>
            <a:pPr>
              <a:buNone/>
            </a:pPr>
            <a:r>
              <a:rPr lang="fr-FR" sz="1900" dirty="0" smtClean="0"/>
              <a:t>Cocaïne </a:t>
            </a:r>
            <a:r>
              <a:rPr lang="fr-FR" dirty="0" smtClean="0"/>
              <a:t>3%</a:t>
            </a:r>
          </a:p>
          <a:p>
            <a:pPr>
              <a:buNone/>
            </a:pPr>
            <a:endParaRPr lang="fr-FR" sz="2600" dirty="0" smtClean="0"/>
          </a:p>
          <a:p>
            <a:pPr>
              <a:buNone/>
            </a:pPr>
            <a:endParaRPr lang="fr-FR" sz="1100" dirty="0" smtClean="0"/>
          </a:p>
          <a:p>
            <a:pPr>
              <a:buNone/>
            </a:pPr>
            <a:r>
              <a:rPr lang="fr-FR" sz="2300" dirty="0" smtClean="0"/>
              <a:t>57% suivis</a:t>
            </a:r>
          </a:p>
          <a:p>
            <a:pPr>
              <a:buNone/>
            </a:pPr>
            <a:endParaRPr lang="fr-FR" sz="2100" dirty="0" smtClean="0"/>
          </a:p>
          <a:p>
            <a:pPr>
              <a:buNone/>
            </a:pPr>
            <a:r>
              <a:rPr lang="fr-FR" sz="2100" dirty="0" err="1" smtClean="0"/>
              <a:t>CSAPA</a:t>
            </a:r>
            <a:r>
              <a:rPr lang="fr-FR" sz="2100" dirty="0" smtClean="0"/>
              <a:t> 59%</a:t>
            </a:r>
          </a:p>
          <a:p>
            <a:pPr>
              <a:buNone/>
            </a:pPr>
            <a:r>
              <a:rPr lang="fr-FR" sz="2100" dirty="0" smtClean="0"/>
              <a:t>ELSA 18%</a:t>
            </a:r>
          </a:p>
          <a:p>
            <a:pPr>
              <a:buNone/>
            </a:pPr>
            <a:r>
              <a:rPr lang="fr-FR" sz="2100" dirty="0" err="1" smtClean="0"/>
              <a:t>Consult</a:t>
            </a:r>
            <a:r>
              <a:rPr lang="fr-FR" sz="2100" dirty="0" smtClean="0"/>
              <a:t>. </a:t>
            </a:r>
            <a:r>
              <a:rPr lang="fr-FR" sz="2100" dirty="0" err="1" smtClean="0"/>
              <a:t>Hosp</a:t>
            </a:r>
            <a:r>
              <a:rPr lang="fr-FR" sz="2100" dirty="0" smtClean="0"/>
              <a:t>.  12%</a:t>
            </a:r>
          </a:p>
          <a:p>
            <a:pPr>
              <a:buNone/>
            </a:pPr>
            <a:endParaRPr lang="fr-FR" sz="4000" dirty="0" smtClean="0"/>
          </a:p>
          <a:p>
            <a:pPr>
              <a:buNone/>
            </a:pPr>
            <a:r>
              <a:rPr lang="fr-FR" sz="2300" dirty="0" smtClean="0"/>
              <a:t>21% anxiolytiques</a:t>
            </a:r>
          </a:p>
          <a:p>
            <a:pPr>
              <a:buNone/>
            </a:pPr>
            <a:r>
              <a:rPr lang="fr-FR" sz="2300" dirty="0" smtClean="0"/>
              <a:t> 16% antidépresseurs</a:t>
            </a:r>
          </a:p>
          <a:p>
            <a:pPr>
              <a:buNone/>
            </a:pPr>
            <a:endParaRPr lang="fr-FR" dirty="0"/>
          </a:p>
          <a:p>
            <a:pPr>
              <a:buNone/>
            </a:pPr>
            <a:endParaRPr lang="fr-FR" dirty="0" smtClean="0"/>
          </a:p>
          <a:p>
            <a:pPr>
              <a:buNone/>
            </a:pPr>
            <a:endParaRPr lang="fr-FR" dirty="0"/>
          </a:p>
          <a:p>
            <a:pPr>
              <a:buNone/>
            </a:pPr>
            <a:endParaRPr lang="fr-FR" dirty="0" smtClean="0"/>
          </a:p>
          <a:p>
            <a:pPr>
              <a:buNone/>
            </a:pPr>
            <a:endParaRPr lang="fr-FR" dirty="0"/>
          </a:p>
        </p:txBody>
      </p:sp>
      <p:sp>
        <p:nvSpPr>
          <p:cNvPr id="4" name="Titre 1"/>
          <p:cNvSpPr txBox="1">
            <a:spLocks/>
          </p:cNvSpPr>
          <p:nvPr/>
        </p:nvSpPr>
        <p:spPr>
          <a:xfrm>
            <a:off x="977497" y="332656"/>
            <a:ext cx="8172400" cy="504056"/>
          </a:xfrm>
          <a:prstGeom prst="rect">
            <a:avLst/>
          </a:prstGeom>
        </p:spPr>
        <p:txBody>
          <a:bodyPr vert="horz" lIns="91440" tIns="45720" rIns="91440" bIns="45720" rtlCol="0" anchor="ctr">
            <a:noAutofit/>
          </a:bodyPr>
          <a:lstStyle/>
          <a:p>
            <a:pPr marR="0" lvl="0" indent="0" algn="r" fontAlgn="auto">
              <a:spcBef>
                <a:spcPct val="0"/>
              </a:spcBef>
              <a:spcAft>
                <a:spcPts val="0"/>
              </a:spcAft>
              <a:buClrTx/>
              <a:buSzTx/>
              <a:tabLst/>
              <a:defRPr/>
            </a:pPr>
            <a:r>
              <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Profil patients moins de 35 ans /plus de 45 ans</a:t>
            </a:r>
          </a:p>
          <a:p>
            <a:pPr marR="0" lvl="0" indent="0" algn="r" fontAlgn="auto">
              <a:spcBef>
                <a:spcPct val="0"/>
              </a:spcBef>
              <a:spcAft>
                <a:spcPts val="0"/>
              </a:spcAft>
              <a:buClrTx/>
              <a:buSzTx/>
              <a:tabLst/>
              <a:defRPr/>
            </a:pP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13" name="ZoneTexte 12"/>
          <p:cNvSpPr txBox="1"/>
          <p:nvPr/>
        </p:nvSpPr>
        <p:spPr>
          <a:xfrm>
            <a:off x="465062" y="1525936"/>
            <a:ext cx="1296144" cy="369332"/>
          </a:xfrm>
          <a:prstGeom prst="rect">
            <a:avLst/>
          </a:prstGeom>
          <a:noFill/>
        </p:spPr>
        <p:txBody>
          <a:bodyPr wrap="square" rtlCol="0">
            <a:spAutoFit/>
          </a:bodyPr>
          <a:lstStyle/>
          <a:p>
            <a:r>
              <a:rPr lang="fr-FR" b="1" dirty="0" smtClean="0">
                <a:solidFill>
                  <a:srgbClr val="92D050"/>
                </a:solidFill>
              </a:rPr>
              <a:t>Précarité</a:t>
            </a:r>
            <a:endParaRPr lang="fr-FR" b="1" dirty="0">
              <a:solidFill>
                <a:srgbClr val="92D050"/>
              </a:solidFill>
            </a:endParaRPr>
          </a:p>
        </p:txBody>
      </p:sp>
      <p:sp>
        <p:nvSpPr>
          <p:cNvPr id="14" name="ZoneTexte 13"/>
          <p:cNvSpPr txBox="1"/>
          <p:nvPr/>
        </p:nvSpPr>
        <p:spPr>
          <a:xfrm>
            <a:off x="227934" y="4658206"/>
            <a:ext cx="1800200" cy="369332"/>
          </a:xfrm>
          <a:prstGeom prst="rect">
            <a:avLst/>
          </a:prstGeom>
          <a:noFill/>
        </p:spPr>
        <p:txBody>
          <a:bodyPr wrap="square" rtlCol="0">
            <a:spAutoFit/>
          </a:bodyPr>
          <a:lstStyle/>
          <a:p>
            <a:r>
              <a:rPr lang="fr-FR" b="1" dirty="0" smtClean="0">
                <a:solidFill>
                  <a:srgbClr val="92D050"/>
                </a:solidFill>
              </a:rPr>
              <a:t>Prise en charge</a:t>
            </a:r>
            <a:endParaRPr lang="fr-FR" b="1" dirty="0">
              <a:solidFill>
                <a:srgbClr val="92D050"/>
              </a:solidFill>
            </a:endParaRPr>
          </a:p>
        </p:txBody>
      </p:sp>
      <p:sp>
        <p:nvSpPr>
          <p:cNvPr id="15" name="ZoneTexte 14"/>
          <p:cNvSpPr txBox="1"/>
          <p:nvPr/>
        </p:nvSpPr>
        <p:spPr>
          <a:xfrm>
            <a:off x="465062" y="5773906"/>
            <a:ext cx="1512168" cy="369332"/>
          </a:xfrm>
          <a:prstGeom prst="rect">
            <a:avLst/>
          </a:prstGeom>
          <a:noFill/>
        </p:spPr>
        <p:txBody>
          <a:bodyPr wrap="square" rtlCol="0">
            <a:spAutoFit/>
          </a:bodyPr>
          <a:lstStyle/>
          <a:p>
            <a:r>
              <a:rPr lang="fr-FR" b="1" dirty="0" smtClean="0">
                <a:solidFill>
                  <a:srgbClr val="92D050"/>
                </a:solidFill>
              </a:rPr>
              <a:t>Traitement</a:t>
            </a:r>
            <a:endParaRPr lang="fr-FR" b="1" dirty="0">
              <a:solidFill>
                <a:srgbClr val="92D050"/>
              </a:solidFill>
            </a:endParaRPr>
          </a:p>
        </p:txBody>
      </p:sp>
      <p:sp>
        <p:nvSpPr>
          <p:cNvPr id="16" name="ZoneTexte 15"/>
          <p:cNvSpPr txBox="1"/>
          <p:nvPr/>
        </p:nvSpPr>
        <p:spPr>
          <a:xfrm>
            <a:off x="179512" y="2852936"/>
            <a:ext cx="2051720" cy="369332"/>
          </a:xfrm>
          <a:prstGeom prst="rect">
            <a:avLst/>
          </a:prstGeom>
          <a:noFill/>
        </p:spPr>
        <p:txBody>
          <a:bodyPr wrap="square" rtlCol="0">
            <a:spAutoFit/>
          </a:bodyPr>
          <a:lstStyle/>
          <a:p>
            <a:r>
              <a:rPr lang="fr-FR" b="1" dirty="0" smtClean="0">
                <a:solidFill>
                  <a:srgbClr val="92D050"/>
                </a:solidFill>
              </a:rPr>
              <a:t>Consommation</a:t>
            </a:r>
            <a:endParaRPr lang="fr-FR" b="1" dirty="0">
              <a:solidFill>
                <a:srgbClr val="92D050"/>
              </a:solidFill>
            </a:endParaRPr>
          </a:p>
        </p:txBody>
      </p:sp>
      <p:cxnSp>
        <p:nvCxnSpPr>
          <p:cNvPr id="3" name="Connecteur droit 2"/>
          <p:cNvCxnSpPr/>
          <p:nvPr/>
        </p:nvCxnSpPr>
        <p:spPr>
          <a:xfrm>
            <a:off x="5220072" y="1525936"/>
            <a:ext cx="0" cy="485539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432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683568" y="352161"/>
            <a:ext cx="8172400" cy="504056"/>
          </a:xfrm>
          <a:prstGeom prst="rect">
            <a:avLst/>
          </a:prstGeom>
        </p:spPr>
        <p:txBody>
          <a:bodyPr vert="horz" lIns="91440" tIns="45720" rIns="91440" bIns="45720" rtlCol="0" anchor="ctr">
            <a:noAutofit/>
          </a:bodyPr>
          <a:lstStyle/>
          <a:p>
            <a:pPr marR="0" lvl="0" indent="0" algn="r" fontAlgn="auto">
              <a:spcBef>
                <a:spcPct val="0"/>
              </a:spcBef>
              <a:spcAft>
                <a:spcPts val="0"/>
              </a:spcAft>
              <a:buClrTx/>
              <a:buSzTx/>
              <a:tabLst/>
              <a:defRPr/>
            </a:pPr>
            <a:r>
              <a:rPr lang="fr-FR" sz="3200" b="1" dirty="0" smtClean="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Profil des patients par type de structure</a:t>
            </a: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R="0" lvl="0" indent="0" algn="r" fontAlgn="auto">
              <a:spcBef>
                <a:spcPct val="0"/>
              </a:spcBef>
              <a:spcAft>
                <a:spcPts val="0"/>
              </a:spcAft>
              <a:buClrTx/>
              <a:buSzTx/>
              <a:tabLst/>
              <a:defRPr/>
            </a:pP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10" name="Espace réservé du contenu 9"/>
          <p:cNvSpPr>
            <a:spLocks noGrp="1"/>
          </p:cNvSpPr>
          <p:nvPr>
            <p:ph idx="1"/>
          </p:nvPr>
        </p:nvSpPr>
        <p:spPr>
          <a:xfrm>
            <a:off x="179512" y="1052736"/>
            <a:ext cx="4320480" cy="432048"/>
          </a:xfrm>
        </p:spPr>
        <p:txBody>
          <a:bodyPr>
            <a:normAutofit fontScale="70000" lnSpcReduction="20000"/>
          </a:bodyPr>
          <a:lstStyle/>
          <a:p>
            <a:pPr marL="0" indent="0">
              <a:buNone/>
            </a:pPr>
            <a:r>
              <a:rPr lang="fr-FR" b="1" dirty="0"/>
              <a:t>CSAPA : 788 questionnaires au total</a:t>
            </a:r>
          </a:p>
          <a:p>
            <a:pPr marL="0" indent="0">
              <a:buNone/>
            </a:pPr>
            <a:endParaRPr lang="fr-FR" dirty="0"/>
          </a:p>
        </p:txBody>
      </p:sp>
      <p:graphicFrame>
        <p:nvGraphicFramePr>
          <p:cNvPr id="11" name="Graphique 10"/>
          <p:cNvGraphicFramePr>
            <a:graphicFrameLocks/>
          </p:cNvGraphicFramePr>
          <p:nvPr>
            <p:extLst>
              <p:ext uri="{D42A27DB-BD31-4B8C-83A1-F6EECF244321}">
                <p14:modId xmlns:p14="http://schemas.microsoft.com/office/powerpoint/2010/main" val="428284385"/>
              </p:ext>
            </p:extLst>
          </p:nvPr>
        </p:nvGraphicFramePr>
        <p:xfrm>
          <a:off x="179512" y="1709737"/>
          <a:ext cx="8676456" cy="5148263"/>
        </p:xfrm>
        <a:graphic>
          <a:graphicData uri="http://schemas.openxmlformats.org/drawingml/2006/chart">
            <c:chart xmlns:c="http://schemas.openxmlformats.org/drawingml/2006/chart" xmlns:r="http://schemas.openxmlformats.org/officeDocument/2006/relationships" r:id="rId3"/>
          </a:graphicData>
        </a:graphic>
      </p:graphicFrame>
      <p:sp>
        <p:nvSpPr>
          <p:cNvPr id="3" name="Ellipse 2"/>
          <p:cNvSpPr/>
          <p:nvPr/>
        </p:nvSpPr>
        <p:spPr>
          <a:xfrm>
            <a:off x="5148064" y="4941168"/>
            <a:ext cx="504056" cy="72008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Ellipse 7"/>
          <p:cNvSpPr/>
          <p:nvPr/>
        </p:nvSpPr>
        <p:spPr>
          <a:xfrm>
            <a:off x="6372200" y="4905628"/>
            <a:ext cx="432048" cy="72008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519278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de </a:t>
            </a:r>
            <a:r>
              <a:rPr lang="fr-FR" dirty="0" smtClean="0"/>
              <a:t>l’étude (1)</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Enquêtes existantes :</a:t>
            </a:r>
          </a:p>
          <a:p>
            <a:pPr lvl="1"/>
            <a:r>
              <a:rPr lang="fr-FR" dirty="0"/>
              <a:t>En population générale - jeunes : ESCAPAD (OFDT- depuis 2000</a:t>
            </a:r>
            <a:r>
              <a:rPr lang="fr-FR" dirty="0" smtClean="0"/>
              <a:t>) ESPAD (Groupe </a:t>
            </a:r>
            <a:r>
              <a:rPr lang="fr-FR" dirty="0"/>
              <a:t>Pompidou-depuis 1995</a:t>
            </a:r>
            <a:r>
              <a:rPr lang="fr-FR" dirty="0" smtClean="0"/>
              <a:t>) HBSC (OMS-depuis </a:t>
            </a:r>
            <a:r>
              <a:rPr lang="fr-FR" dirty="0"/>
              <a:t>1982)</a:t>
            </a:r>
          </a:p>
          <a:p>
            <a:pPr lvl="1"/>
            <a:r>
              <a:rPr lang="fr-FR" dirty="0"/>
              <a:t>En population générale- adultes : volet addiction du Baromètre santé </a:t>
            </a:r>
            <a:r>
              <a:rPr lang="fr-FR" dirty="0" err="1"/>
              <a:t>Inpes</a:t>
            </a:r>
            <a:r>
              <a:rPr lang="fr-FR" dirty="0"/>
              <a:t> </a:t>
            </a:r>
            <a:r>
              <a:rPr lang="fr-FR" dirty="0" smtClean="0"/>
              <a:t>(début </a:t>
            </a:r>
            <a:r>
              <a:rPr lang="fr-FR" dirty="0"/>
              <a:t>des années 1990+OFDT depuis 2000) EROPP (OFDT- depuis 1999</a:t>
            </a:r>
            <a:r>
              <a:rPr lang="fr-FR" dirty="0" smtClean="0"/>
              <a:t>)</a:t>
            </a:r>
          </a:p>
          <a:p>
            <a:endParaRPr lang="fr-FR" dirty="0" smtClean="0"/>
          </a:p>
          <a:p>
            <a:r>
              <a:rPr lang="fr-FR" dirty="0" smtClean="0"/>
              <a:t>Statistiques existantes:</a:t>
            </a:r>
          </a:p>
          <a:p>
            <a:pPr lvl="1"/>
            <a:r>
              <a:rPr lang="fr-FR" dirty="0"/>
              <a:t>RECAP </a:t>
            </a:r>
          </a:p>
          <a:p>
            <a:pPr lvl="1"/>
            <a:r>
              <a:rPr lang="fr-FR" dirty="0" err="1"/>
              <a:t>Ena</a:t>
            </a:r>
            <a:r>
              <a:rPr lang="fr-FR" dirty="0"/>
              <a:t>-CAARUD</a:t>
            </a:r>
          </a:p>
          <a:p>
            <a:pPr lvl="1"/>
            <a:r>
              <a:rPr lang="fr-FR" dirty="0"/>
              <a:t>Cohorte bas-seuil : </a:t>
            </a:r>
            <a:r>
              <a:rPr lang="fr-FR" dirty="0" smtClean="0"/>
              <a:t>CSAPA-CAARUD (OFDT depuis 2001-2001)</a:t>
            </a:r>
            <a:endParaRPr lang="fr-FR" dirty="0"/>
          </a:p>
          <a:p>
            <a:pPr marL="0" indent="0">
              <a:buNone/>
            </a:pPr>
            <a:endParaRPr lang="fr-FR" dirty="0" smtClean="0"/>
          </a:p>
          <a:p>
            <a:r>
              <a:rPr lang="fr-FR" dirty="0" smtClean="0"/>
              <a:t>Dispositifs spécifiques</a:t>
            </a:r>
          </a:p>
          <a:p>
            <a:pPr lvl="1"/>
            <a:r>
              <a:rPr lang="fr-FR" dirty="0" smtClean="0"/>
              <a:t>TREND/ SINTES (OFDT depuis 1999)</a:t>
            </a:r>
          </a:p>
          <a:p>
            <a:pPr lvl="1"/>
            <a:r>
              <a:rPr lang="fr-FR" dirty="0" smtClean="0"/>
              <a:t>OPPIDUM (Centre d’</a:t>
            </a:r>
            <a:r>
              <a:rPr lang="fr-FR" dirty="0" err="1" smtClean="0"/>
              <a:t>addictovigilance</a:t>
            </a:r>
            <a:r>
              <a:rPr lang="fr-FR" dirty="0" smtClean="0"/>
              <a:t> –depuis 2008)</a:t>
            </a:r>
          </a:p>
          <a:p>
            <a:pPr lvl="1"/>
            <a:r>
              <a:rPr lang="fr-FR" dirty="0" smtClean="0"/>
              <a:t>Etudes d’évaluation de dispositifs publics (OFDT- depuis 1999)</a:t>
            </a:r>
          </a:p>
          <a:p>
            <a:pPr lvl="1"/>
            <a:r>
              <a:rPr lang="fr-FR" dirty="0" smtClean="0"/>
              <a:t>…… ( ARAMIS/ ETINCEL …. )</a:t>
            </a:r>
          </a:p>
        </p:txBody>
      </p:sp>
      <p:sp>
        <p:nvSpPr>
          <p:cNvPr id="4" name="Espace réservé du numéro de diapositive 3"/>
          <p:cNvSpPr>
            <a:spLocks noGrp="1"/>
          </p:cNvSpPr>
          <p:nvPr>
            <p:ph type="sldNum" sz="quarter" idx="12"/>
          </p:nvPr>
        </p:nvSpPr>
        <p:spPr/>
        <p:txBody>
          <a:bodyPr/>
          <a:lstStyle/>
          <a:p>
            <a:fld id="{A6DFD35C-17E6-49D3-8E5F-20547CD68CDE}" type="slidenum">
              <a:rPr lang="fr-FR" smtClean="0"/>
              <a:t>2</a:t>
            </a:fld>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5660" y="5745162"/>
            <a:ext cx="335597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083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457200" y="274638"/>
            <a:ext cx="8229600" cy="634082"/>
          </a:xfrm>
          <a:prstGeom prst="rect">
            <a:avLst/>
          </a:prstGeom>
        </p:spPr>
        <p:txBody>
          <a:bodyPr vert="horz" lIns="91440" tIns="45720" rIns="91440" bIns="45720" rtlCol="0" anchor="ctr">
            <a:noAutofit/>
          </a:bodyPr>
          <a:lstStyle/>
          <a:p>
            <a:pPr marR="0" lvl="0" indent="0" algn="r" fontAlgn="auto">
              <a:spcBef>
                <a:spcPct val="0"/>
              </a:spcBef>
              <a:spcAft>
                <a:spcPts val="0"/>
              </a:spcAft>
              <a:buClrTx/>
              <a:buSzTx/>
              <a:tabLst/>
              <a:defRPr/>
            </a:pPr>
            <a:r>
              <a:rPr lang="fr-FR" sz="3200" b="1" dirty="0" smtClean="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Profil des patients par type de structure</a:t>
            </a: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R="0" lvl="0" indent="0" algn="r" fontAlgn="auto">
              <a:spcBef>
                <a:spcPct val="0"/>
              </a:spcBef>
              <a:spcAft>
                <a:spcPts val="0"/>
              </a:spcAft>
              <a:buClrTx/>
              <a:buSzTx/>
              <a:tabLst/>
              <a:defRPr/>
            </a:pP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5" name="Espace réservé du contenu 9"/>
          <p:cNvSpPr>
            <a:spLocks noGrp="1"/>
          </p:cNvSpPr>
          <p:nvPr>
            <p:ph idx="1"/>
          </p:nvPr>
        </p:nvSpPr>
        <p:spPr>
          <a:xfrm>
            <a:off x="179512" y="1052736"/>
            <a:ext cx="5616624" cy="648072"/>
          </a:xfrm>
        </p:spPr>
        <p:txBody>
          <a:bodyPr>
            <a:normAutofit fontScale="70000" lnSpcReduction="20000"/>
          </a:bodyPr>
          <a:lstStyle/>
          <a:p>
            <a:pPr marL="0" indent="0">
              <a:buNone/>
            </a:pPr>
            <a:r>
              <a:rPr lang="fr-FR" b="1" dirty="0"/>
              <a:t>Consultation hospitalière d’addictologie : 191 questionnaires au total</a:t>
            </a:r>
          </a:p>
          <a:p>
            <a:pPr marL="0" indent="0">
              <a:buNone/>
            </a:pPr>
            <a:endParaRPr lang="fr-FR" dirty="0"/>
          </a:p>
        </p:txBody>
      </p:sp>
      <p:graphicFrame>
        <p:nvGraphicFramePr>
          <p:cNvPr id="6" name="Graphique 5"/>
          <p:cNvGraphicFramePr>
            <a:graphicFrameLocks/>
          </p:cNvGraphicFramePr>
          <p:nvPr>
            <p:extLst>
              <p:ext uri="{D42A27DB-BD31-4B8C-83A1-F6EECF244321}">
                <p14:modId xmlns:p14="http://schemas.microsoft.com/office/powerpoint/2010/main" val="4189343932"/>
              </p:ext>
            </p:extLst>
          </p:nvPr>
        </p:nvGraphicFramePr>
        <p:xfrm>
          <a:off x="251520" y="1772816"/>
          <a:ext cx="8352928" cy="4903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2515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3568" y="352161"/>
            <a:ext cx="8172400" cy="504056"/>
          </a:xfrm>
          <a:prstGeom prst="rect">
            <a:avLst/>
          </a:prstGeom>
        </p:spPr>
        <p:txBody>
          <a:bodyPr vert="horz" lIns="91440" tIns="45720" rIns="91440" bIns="45720" rtlCol="0" anchor="ctr">
            <a:noAutofit/>
          </a:bodyPr>
          <a:lstStyle/>
          <a:p>
            <a:pPr marR="0" lvl="0" indent="0" algn="r" fontAlgn="auto">
              <a:spcBef>
                <a:spcPct val="0"/>
              </a:spcBef>
              <a:spcAft>
                <a:spcPts val="0"/>
              </a:spcAft>
              <a:buClrTx/>
              <a:buSzTx/>
              <a:tabLst/>
              <a:defRPr/>
            </a:pPr>
            <a:r>
              <a:rPr lang="fr-FR" sz="3200" b="1" dirty="0" smtClean="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Profil des patients par type de structure</a:t>
            </a: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R="0" lvl="0" indent="0" algn="r" fontAlgn="auto">
              <a:spcBef>
                <a:spcPct val="0"/>
              </a:spcBef>
              <a:spcAft>
                <a:spcPts val="0"/>
              </a:spcAft>
              <a:buClrTx/>
              <a:buSzTx/>
              <a:tabLst/>
              <a:defRPr/>
            </a:pP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5" name="Espace réservé du contenu 9"/>
          <p:cNvSpPr>
            <a:spLocks noGrp="1"/>
          </p:cNvSpPr>
          <p:nvPr>
            <p:ph idx="1"/>
          </p:nvPr>
        </p:nvSpPr>
        <p:spPr>
          <a:xfrm>
            <a:off x="179512" y="1052736"/>
            <a:ext cx="5544616" cy="360040"/>
          </a:xfrm>
        </p:spPr>
        <p:txBody>
          <a:bodyPr>
            <a:normAutofit fontScale="70000" lnSpcReduction="20000"/>
          </a:bodyPr>
          <a:lstStyle/>
          <a:p>
            <a:pPr marL="0" indent="0">
              <a:buNone/>
            </a:pPr>
            <a:r>
              <a:rPr lang="fr-FR" b="1" dirty="0"/>
              <a:t>ELSA : 131 questionnaires au total</a:t>
            </a:r>
          </a:p>
          <a:p>
            <a:pPr marL="0" indent="0">
              <a:buNone/>
            </a:pPr>
            <a:endParaRPr lang="fr-FR" b="1" dirty="0"/>
          </a:p>
          <a:p>
            <a:pPr marL="0" indent="0">
              <a:buNone/>
            </a:pPr>
            <a:endParaRPr lang="fr-FR" dirty="0"/>
          </a:p>
        </p:txBody>
      </p:sp>
      <p:graphicFrame>
        <p:nvGraphicFramePr>
          <p:cNvPr id="6" name="Graphique 5"/>
          <p:cNvGraphicFramePr>
            <a:graphicFrameLocks/>
          </p:cNvGraphicFramePr>
          <p:nvPr>
            <p:extLst>
              <p:ext uri="{D42A27DB-BD31-4B8C-83A1-F6EECF244321}">
                <p14:modId xmlns:p14="http://schemas.microsoft.com/office/powerpoint/2010/main" val="573596374"/>
              </p:ext>
            </p:extLst>
          </p:nvPr>
        </p:nvGraphicFramePr>
        <p:xfrm>
          <a:off x="251520" y="1484784"/>
          <a:ext cx="8424936"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1843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3568" y="352161"/>
            <a:ext cx="8172400" cy="504056"/>
          </a:xfrm>
          <a:prstGeom prst="rect">
            <a:avLst/>
          </a:prstGeom>
        </p:spPr>
        <p:txBody>
          <a:bodyPr vert="horz" lIns="91440" tIns="45720" rIns="91440" bIns="45720" rtlCol="0" anchor="ctr">
            <a:noAutofit/>
          </a:bodyPr>
          <a:lstStyle/>
          <a:p>
            <a:pPr marR="0" lvl="0" indent="0" algn="r" fontAlgn="auto">
              <a:spcBef>
                <a:spcPct val="0"/>
              </a:spcBef>
              <a:spcAft>
                <a:spcPts val="0"/>
              </a:spcAft>
              <a:buClrTx/>
              <a:buSzTx/>
              <a:tabLst/>
              <a:defRPr/>
            </a:pPr>
            <a:r>
              <a:rPr lang="fr-FR" sz="3200" b="1" dirty="0" smtClean="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Profil des patients par type de structure</a:t>
            </a: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R="0" lvl="0" indent="0" algn="r" fontAlgn="auto">
              <a:spcBef>
                <a:spcPct val="0"/>
              </a:spcBef>
              <a:spcAft>
                <a:spcPts val="0"/>
              </a:spcAft>
              <a:buClrTx/>
              <a:buSzTx/>
              <a:tabLst/>
              <a:defRPr/>
            </a:pP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5" name="Espace réservé du contenu 9"/>
          <p:cNvSpPr>
            <a:spLocks noGrp="1"/>
          </p:cNvSpPr>
          <p:nvPr>
            <p:ph idx="1"/>
          </p:nvPr>
        </p:nvSpPr>
        <p:spPr>
          <a:xfrm>
            <a:off x="179512" y="1052736"/>
            <a:ext cx="5544616" cy="360040"/>
          </a:xfrm>
        </p:spPr>
        <p:txBody>
          <a:bodyPr>
            <a:normAutofit fontScale="70000" lnSpcReduction="20000"/>
          </a:bodyPr>
          <a:lstStyle/>
          <a:p>
            <a:pPr marL="0" indent="0">
              <a:buNone/>
            </a:pPr>
            <a:r>
              <a:rPr lang="fr-FR" b="1" dirty="0"/>
              <a:t>CAARUD : 65 questionnaires au total</a:t>
            </a:r>
          </a:p>
          <a:p>
            <a:pPr marL="0" indent="0">
              <a:buNone/>
            </a:pPr>
            <a:endParaRPr lang="fr-FR" b="1" dirty="0"/>
          </a:p>
          <a:p>
            <a:pPr marL="0" indent="0">
              <a:buNone/>
            </a:pPr>
            <a:endParaRPr lang="fr-FR" dirty="0"/>
          </a:p>
        </p:txBody>
      </p:sp>
      <p:graphicFrame>
        <p:nvGraphicFramePr>
          <p:cNvPr id="6" name="Graphique 5"/>
          <p:cNvGraphicFramePr>
            <a:graphicFrameLocks/>
          </p:cNvGraphicFramePr>
          <p:nvPr>
            <p:extLst>
              <p:ext uri="{D42A27DB-BD31-4B8C-83A1-F6EECF244321}">
                <p14:modId xmlns:p14="http://schemas.microsoft.com/office/powerpoint/2010/main" val="1066129564"/>
              </p:ext>
            </p:extLst>
          </p:nvPr>
        </p:nvGraphicFramePr>
        <p:xfrm>
          <a:off x="179512" y="1556792"/>
          <a:ext cx="8352928" cy="4975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1884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96752"/>
            <a:ext cx="8856984" cy="5328592"/>
          </a:xfrm>
        </p:spPr>
        <p:txBody>
          <a:bodyPr>
            <a:normAutofit/>
          </a:bodyPr>
          <a:lstStyle/>
          <a:p>
            <a:pPr marL="0" indent="0">
              <a:buNone/>
            </a:pPr>
            <a:r>
              <a:rPr lang="fr-FR" sz="2400" u="sng" dirty="0" smtClean="0"/>
              <a:t>Origine de la prise en charge des patients :</a:t>
            </a:r>
          </a:p>
          <a:p>
            <a:pPr marL="0" indent="0">
              <a:buNone/>
            </a:pPr>
            <a:r>
              <a:rPr lang="fr-FR" sz="2400" dirty="0" smtClean="0">
                <a:solidFill>
                  <a:schemeClr val="accent1">
                    <a:lumMod val="75000"/>
                  </a:schemeClr>
                </a:solidFill>
              </a:rPr>
              <a:t>Patients eux-mêmes     </a:t>
            </a:r>
            <a:r>
              <a:rPr lang="fr-FR" sz="2400" dirty="0" smtClean="0">
                <a:solidFill>
                  <a:srgbClr val="92D050"/>
                </a:solidFill>
              </a:rPr>
              <a:t>Médecin traitant        </a:t>
            </a:r>
            <a:r>
              <a:rPr lang="fr-FR" sz="2400" dirty="0" smtClean="0">
                <a:solidFill>
                  <a:schemeClr val="accent2">
                    <a:lumMod val="75000"/>
                  </a:schemeClr>
                </a:solidFill>
              </a:rPr>
              <a:t>Entourage</a:t>
            </a:r>
          </a:p>
          <a:p>
            <a:pPr marL="0" indent="0">
              <a:buNone/>
            </a:pPr>
            <a:r>
              <a:rPr lang="fr-FR" sz="2400" dirty="0"/>
              <a:t> </a:t>
            </a:r>
            <a:r>
              <a:rPr lang="fr-FR" sz="2400" dirty="0" smtClean="0"/>
              <a:t>             </a:t>
            </a:r>
            <a:r>
              <a:rPr lang="fr-FR" sz="2400" dirty="0" smtClean="0">
                <a:solidFill>
                  <a:schemeClr val="accent1">
                    <a:lumMod val="75000"/>
                  </a:schemeClr>
                </a:solidFill>
              </a:rPr>
              <a:t>51%  </a:t>
            </a:r>
            <a:r>
              <a:rPr lang="fr-FR" sz="2400" dirty="0" smtClean="0">
                <a:solidFill>
                  <a:srgbClr val="92D050"/>
                </a:solidFill>
              </a:rPr>
              <a:t>                               11%                         </a:t>
            </a:r>
            <a:r>
              <a:rPr lang="fr-FR" sz="2400" dirty="0" smtClean="0">
                <a:solidFill>
                  <a:schemeClr val="accent2">
                    <a:lumMod val="75000"/>
                  </a:schemeClr>
                </a:solidFill>
              </a:rPr>
              <a:t>10%</a:t>
            </a:r>
          </a:p>
          <a:p>
            <a:pPr marL="0" indent="0">
              <a:buNone/>
            </a:pPr>
            <a:endParaRPr lang="fr-FR" sz="2400" dirty="0"/>
          </a:p>
          <a:p>
            <a:pPr marL="0" indent="0">
              <a:buNone/>
            </a:pPr>
            <a:endParaRPr lang="fr-FR" sz="2400" dirty="0" smtClean="0"/>
          </a:p>
          <a:p>
            <a:pPr marL="0" indent="0">
              <a:buNone/>
            </a:pPr>
            <a:r>
              <a:rPr lang="fr-FR" sz="2400" dirty="0" smtClean="0"/>
              <a:t>Des patients </a:t>
            </a:r>
            <a:r>
              <a:rPr lang="fr-FR" sz="2400" b="1" dirty="0" smtClean="0"/>
              <a:t>plus âgés </a:t>
            </a:r>
            <a:r>
              <a:rPr lang="fr-FR" sz="2400" dirty="0" smtClean="0"/>
              <a:t>vus par une </a:t>
            </a:r>
            <a:r>
              <a:rPr lang="fr-FR" sz="2400" b="1" dirty="0" smtClean="0">
                <a:solidFill>
                  <a:schemeClr val="accent2">
                    <a:lumMod val="75000"/>
                  </a:schemeClr>
                </a:solidFill>
              </a:rPr>
              <a:t>ELSA</a:t>
            </a:r>
          </a:p>
          <a:p>
            <a:pPr marL="0" indent="0">
              <a:buNone/>
            </a:pPr>
            <a:r>
              <a:rPr lang="fr-FR" sz="2400" dirty="0" smtClean="0"/>
              <a:t>Des patients </a:t>
            </a:r>
            <a:r>
              <a:rPr lang="fr-FR" sz="2400" b="1" dirty="0" smtClean="0"/>
              <a:t>plus jeunes</a:t>
            </a:r>
            <a:r>
              <a:rPr lang="fr-FR" sz="2400" dirty="0" smtClean="0"/>
              <a:t> vus en </a:t>
            </a:r>
            <a:r>
              <a:rPr lang="fr-FR" sz="2400" b="1" dirty="0" smtClean="0">
                <a:solidFill>
                  <a:schemeClr val="accent2">
                    <a:lumMod val="75000"/>
                  </a:schemeClr>
                </a:solidFill>
              </a:rPr>
              <a:t>consultation hospitalière </a:t>
            </a:r>
            <a:r>
              <a:rPr lang="fr-FR" sz="2400" dirty="0" smtClean="0"/>
              <a:t>et en </a:t>
            </a:r>
            <a:r>
              <a:rPr lang="fr-FR" sz="2400" b="1" dirty="0" smtClean="0">
                <a:solidFill>
                  <a:schemeClr val="accent2">
                    <a:lumMod val="75000"/>
                  </a:schemeClr>
                </a:solidFill>
              </a:rPr>
              <a:t>CAARUD</a:t>
            </a:r>
          </a:p>
          <a:p>
            <a:pPr marL="0" indent="0">
              <a:buNone/>
            </a:pPr>
            <a:r>
              <a:rPr lang="fr-FR" sz="2400" dirty="0" smtClean="0"/>
              <a:t>Patients </a:t>
            </a:r>
            <a:r>
              <a:rPr lang="fr-FR" sz="2400" b="1" dirty="0" smtClean="0"/>
              <a:t>très précaires </a:t>
            </a:r>
            <a:r>
              <a:rPr lang="fr-FR" sz="2400" dirty="0" smtClean="0"/>
              <a:t>plus vus en </a:t>
            </a:r>
            <a:r>
              <a:rPr lang="fr-FR" sz="2400" b="1" dirty="0" smtClean="0">
                <a:solidFill>
                  <a:schemeClr val="accent2">
                    <a:lumMod val="75000"/>
                  </a:schemeClr>
                </a:solidFill>
              </a:rPr>
              <a:t>CAARUD</a:t>
            </a:r>
          </a:p>
          <a:p>
            <a:pPr marL="0" indent="0">
              <a:buNone/>
            </a:pPr>
            <a:r>
              <a:rPr lang="fr-FR" sz="2400" dirty="0" smtClean="0"/>
              <a:t>Peu précaires plus vus en consultation hospitalière et par une </a:t>
            </a:r>
            <a:r>
              <a:rPr lang="fr-FR" sz="2400" dirty="0" smtClean="0">
                <a:solidFill>
                  <a:schemeClr val="accent2">
                    <a:lumMod val="75000"/>
                  </a:schemeClr>
                </a:solidFill>
              </a:rPr>
              <a:t>ELSA </a:t>
            </a:r>
            <a:r>
              <a:rPr lang="fr-FR" sz="2400" dirty="0" smtClean="0"/>
              <a:t>que les très précaires</a:t>
            </a:r>
            <a:endParaRPr lang="fr-FR" sz="2400" dirty="0"/>
          </a:p>
        </p:txBody>
      </p:sp>
      <p:sp>
        <p:nvSpPr>
          <p:cNvPr id="4" name="Titre 1"/>
          <p:cNvSpPr txBox="1">
            <a:spLocks/>
          </p:cNvSpPr>
          <p:nvPr/>
        </p:nvSpPr>
        <p:spPr>
          <a:xfrm>
            <a:off x="683568" y="352161"/>
            <a:ext cx="8172400" cy="504056"/>
          </a:xfrm>
          <a:prstGeom prst="rect">
            <a:avLst/>
          </a:prstGeom>
        </p:spPr>
        <p:txBody>
          <a:bodyPr vert="horz" lIns="91440" tIns="45720" rIns="91440" bIns="45720" rtlCol="0" anchor="ctr">
            <a:noAutofit/>
          </a:bodyPr>
          <a:lstStyle/>
          <a:p>
            <a:pPr marR="0" lvl="0" indent="0" algn="r" fontAlgn="auto">
              <a:spcBef>
                <a:spcPct val="0"/>
              </a:spcBef>
              <a:spcAft>
                <a:spcPts val="0"/>
              </a:spcAft>
              <a:buClrTx/>
              <a:buSzTx/>
              <a:tabLst/>
              <a:defRPr/>
            </a:pPr>
            <a:r>
              <a:rPr lang="fr-FR" sz="3200" b="1" dirty="0" smtClean="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Parcours de soins</a:t>
            </a: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R="0" lvl="0" indent="0" algn="r" fontAlgn="auto">
              <a:spcBef>
                <a:spcPct val="0"/>
              </a:spcBef>
              <a:spcAft>
                <a:spcPts val="0"/>
              </a:spcAft>
              <a:buClrTx/>
              <a:buSzTx/>
              <a:tabLst/>
              <a:defRPr/>
            </a:pP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083334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770794" y="24977"/>
            <a:ext cx="8172400" cy="504056"/>
          </a:xfrm>
          <a:prstGeom prst="rect">
            <a:avLst/>
          </a:prstGeom>
        </p:spPr>
        <p:txBody>
          <a:bodyPr vert="horz" lIns="91440" tIns="45720" rIns="91440" bIns="45720" rtlCol="0" anchor="ctr">
            <a:noAutofit/>
          </a:bodyPr>
          <a:lstStyle/>
          <a:p>
            <a:pPr marR="0" lvl="0" indent="0" algn="r" fontAlgn="auto">
              <a:spcBef>
                <a:spcPct val="0"/>
              </a:spcBef>
              <a:spcAft>
                <a:spcPts val="0"/>
              </a:spcAft>
              <a:buClrTx/>
              <a:buSzTx/>
              <a:tabLst/>
              <a:defRPr/>
            </a:pPr>
            <a:r>
              <a:rPr lang="fr-FR" sz="2800" b="1" dirty="0" smtClean="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Regroupements de </a:t>
            </a:r>
            <a:r>
              <a:rPr lang="fr-FR" sz="2400" b="1" dirty="0" smtClean="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variables</a:t>
            </a:r>
            <a:endParaRPr lang="fr-FR" sz="28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3" name="ZoneTexte 2"/>
          <p:cNvSpPr txBox="1"/>
          <p:nvPr/>
        </p:nvSpPr>
        <p:spPr>
          <a:xfrm>
            <a:off x="3010956" y="656236"/>
            <a:ext cx="3456384" cy="646331"/>
          </a:xfrm>
          <a:prstGeom prst="rect">
            <a:avLst/>
          </a:prstGeom>
          <a:noFill/>
          <a:ln>
            <a:solidFill>
              <a:srgbClr val="0070C0"/>
            </a:solidFill>
          </a:ln>
        </p:spPr>
        <p:txBody>
          <a:bodyPr wrap="square" rtlCol="0">
            <a:spAutoFit/>
          </a:bodyPr>
          <a:lstStyle/>
          <a:p>
            <a:pPr algn="ctr"/>
            <a:r>
              <a:rPr lang="fr-FR" b="1" dirty="0" smtClean="0"/>
              <a:t>Age</a:t>
            </a:r>
          </a:p>
          <a:p>
            <a:pPr algn="ctr"/>
            <a:r>
              <a:rPr lang="fr-FR" dirty="0" smtClean="0"/>
              <a:t>Moins de 35 ans     Plus de 45 ans</a:t>
            </a:r>
            <a:endParaRPr lang="fr-FR" dirty="0"/>
          </a:p>
        </p:txBody>
      </p:sp>
      <p:sp>
        <p:nvSpPr>
          <p:cNvPr id="6" name="ZoneTexte 5"/>
          <p:cNvSpPr txBox="1"/>
          <p:nvPr/>
        </p:nvSpPr>
        <p:spPr>
          <a:xfrm>
            <a:off x="513234" y="1786609"/>
            <a:ext cx="2808312" cy="646331"/>
          </a:xfrm>
          <a:prstGeom prst="rect">
            <a:avLst/>
          </a:prstGeom>
          <a:noFill/>
          <a:ln>
            <a:solidFill>
              <a:srgbClr val="0070C0"/>
            </a:solidFill>
          </a:ln>
        </p:spPr>
        <p:txBody>
          <a:bodyPr wrap="square" rtlCol="0">
            <a:spAutoFit/>
          </a:bodyPr>
          <a:lstStyle/>
          <a:p>
            <a:pPr algn="ctr"/>
            <a:r>
              <a:rPr lang="fr-FR" b="1" dirty="0" smtClean="0"/>
              <a:t>Drogues illicites</a:t>
            </a:r>
          </a:p>
          <a:p>
            <a:pPr algn="ctr"/>
            <a:r>
              <a:rPr lang="fr-FR" dirty="0" smtClean="0"/>
              <a:t>Cannabis Héroïne Cocaïne</a:t>
            </a:r>
            <a:endParaRPr lang="fr-FR" dirty="0"/>
          </a:p>
        </p:txBody>
      </p:sp>
      <p:sp>
        <p:nvSpPr>
          <p:cNvPr id="8" name="ZoneTexte 7"/>
          <p:cNvSpPr txBox="1"/>
          <p:nvPr/>
        </p:nvSpPr>
        <p:spPr>
          <a:xfrm>
            <a:off x="6382348" y="1896152"/>
            <a:ext cx="1656184" cy="646331"/>
          </a:xfrm>
          <a:prstGeom prst="rect">
            <a:avLst/>
          </a:prstGeom>
          <a:noFill/>
          <a:ln>
            <a:solidFill>
              <a:srgbClr val="0070C0"/>
            </a:solidFill>
          </a:ln>
        </p:spPr>
        <p:txBody>
          <a:bodyPr wrap="square" rtlCol="0">
            <a:spAutoFit/>
          </a:bodyPr>
          <a:lstStyle/>
          <a:p>
            <a:pPr algn="ctr"/>
            <a:r>
              <a:rPr lang="fr-FR" b="1" dirty="0" smtClean="0"/>
              <a:t>Drogues licites</a:t>
            </a:r>
          </a:p>
          <a:p>
            <a:pPr algn="ctr"/>
            <a:r>
              <a:rPr lang="fr-FR" dirty="0" smtClean="0"/>
              <a:t>Alcool Tabac</a:t>
            </a:r>
            <a:endParaRPr lang="fr-FR" dirty="0"/>
          </a:p>
        </p:txBody>
      </p:sp>
      <p:sp>
        <p:nvSpPr>
          <p:cNvPr id="9" name="ZoneTexte 8"/>
          <p:cNvSpPr txBox="1"/>
          <p:nvPr/>
        </p:nvSpPr>
        <p:spPr>
          <a:xfrm>
            <a:off x="225560" y="2850720"/>
            <a:ext cx="2376264" cy="646331"/>
          </a:xfrm>
          <a:prstGeom prst="rect">
            <a:avLst/>
          </a:prstGeom>
          <a:noFill/>
          <a:ln>
            <a:solidFill>
              <a:srgbClr val="0070C0"/>
            </a:solidFill>
          </a:ln>
        </p:spPr>
        <p:txBody>
          <a:bodyPr wrap="square" rtlCol="0">
            <a:spAutoFit/>
          </a:bodyPr>
          <a:lstStyle/>
          <a:p>
            <a:r>
              <a:rPr lang="fr-FR" dirty="0" smtClean="0"/>
              <a:t>Tabac + Drogue illicite (cannabis) et/ou TSO</a:t>
            </a:r>
            <a:endParaRPr lang="fr-FR" dirty="0"/>
          </a:p>
        </p:txBody>
      </p:sp>
      <p:sp>
        <p:nvSpPr>
          <p:cNvPr id="10" name="ZoneTexte 9"/>
          <p:cNvSpPr txBox="1"/>
          <p:nvPr/>
        </p:nvSpPr>
        <p:spPr>
          <a:xfrm>
            <a:off x="2746003" y="2858729"/>
            <a:ext cx="2130332" cy="646331"/>
          </a:xfrm>
          <a:prstGeom prst="rect">
            <a:avLst/>
          </a:prstGeom>
          <a:noFill/>
          <a:ln>
            <a:solidFill>
              <a:srgbClr val="0070C0"/>
            </a:solidFill>
          </a:ln>
        </p:spPr>
        <p:txBody>
          <a:bodyPr wrap="square" rtlCol="0">
            <a:spAutoFit/>
          </a:bodyPr>
          <a:lstStyle/>
          <a:p>
            <a:r>
              <a:rPr lang="fr-FR" dirty="0" smtClean="0"/>
              <a:t>Polyconsommateurs (3 produits ou +)</a:t>
            </a:r>
            <a:endParaRPr lang="fr-FR" dirty="0"/>
          </a:p>
        </p:txBody>
      </p:sp>
      <p:sp>
        <p:nvSpPr>
          <p:cNvPr id="11" name="ZoneTexte 10"/>
          <p:cNvSpPr txBox="1"/>
          <p:nvPr/>
        </p:nvSpPr>
        <p:spPr>
          <a:xfrm>
            <a:off x="5712969" y="2872252"/>
            <a:ext cx="1188132" cy="369332"/>
          </a:xfrm>
          <a:prstGeom prst="rect">
            <a:avLst/>
          </a:prstGeom>
          <a:noFill/>
          <a:ln>
            <a:solidFill>
              <a:srgbClr val="0070C0"/>
            </a:solidFill>
          </a:ln>
        </p:spPr>
        <p:txBody>
          <a:bodyPr wrap="square" rtlCol="0">
            <a:spAutoFit/>
          </a:bodyPr>
          <a:lstStyle/>
          <a:p>
            <a:pPr algn="ctr"/>
            <a:r>
              <a:rPr lang="fr-FR" dirty="0" smtClean="0"/>
              <a:t>2 produits</a:t>
            </a:r>
            <a:endParaRPr lang="fr-FR" dirty="0"/>
          </a:p>
        </p:txBody>
      </p:sp>
      <p:sp>
        <p:nvSpPr>
          <p:cNvPr id="12" name="ZoneTexte 11"/>
          <p:cNvSpPr txBox="1"/>
          <p:nvPr/>
        </p:nvSpPr>
        <p:spPr>
          <a:xfrm>
            <a:off x="7647050" y="2850720"/>
            <a:ext cx="1080120" cy="369332"/>
          </a:xfrm>
          <a:prstGeom prst="rect">
            <a:avLst/>
          </a:prstGeom>
          <a:noFill/>
          <a:ln>
            <a:solidFill>
              <a:srgbClr val="0070C0"/>
            </a:solidFill>
          </a:ln>
        </p:spPr>
        <p:txBody>
          <a:bodyPr wrap="square" rtlCol="0">
            <a:spAutoFit/>
          </a:bodyPr>
          <a:lstStyle/>
          <a:p>
            <a:r>
              <a:rPr lang="fr-FR" dirty="0" smtClean="0"/>
              <a:t>1 produit</a:t>
            </a:r>
            <a:endParaRPr lang="fr-FR" dirty="0"/>
          </a:p>
        </p:txBody>
      </p:sp>
      <p:sp>
        <p:nvSpPr>
          <p:cNvPr id="14" name="ZoneTexte 13"/>
          <p:cNvSpPr txBox="1"/>
          <p:nvPr/>
        </p:nvSpPr>
        <p:spPr>
          <a:xfrm>
            <a:off x="2913193" y="5119157"/>
            <a:ext cx="1603064" cy="646331"/>
          </a:xfrm>
          <a:prstGeom prst="rect">
            <a:avLst/>
          </a:prstGeom>
          <a:noFill/>
          <a:ln>
            <a:solidFill>
              <a:srgbClr val="0070C0"/>
            </a:solidFill>
          </a:ln>
        </p:spPr>
        <p:txBody>
          <a:bodyPr wrap="square" rtlCol="0">
            <a:spAutoFit/>
          </a:bodyPr>
          <a:lstStyle/>
          <a:p>
            <a:pPr algn="ctr"/>
            <a:r>
              <a:rPr lang="fr-FR" dirty="0" smtClean="0"/>
              <a:t>CAARUD et </a:t>
            </a:r>
            <a:r>
              <a:rPr lang="fr-FR" dirty="0" err="1" smtClean="0"/>
              <a:t>Consult</a:t>
            </a:r>
            <a:r>
              <a:rPr lang="fr-FR" dirty="0" smtClean="0"/>
              <a:t>. </a:t>
            </a:r>
            <a:r>
              <a:rPr lang="fr-FR" dirty="0" err="1" smtClean="0"/>
              <a:t>hosp</a:t>
            </a:r>
            <a:r>
              <a:rPr lang="fr-FR" dirty="0"/>
              <a:t>.</a:t>
            </a:r>
          </a:p>
        </p:txBody>
      </p:sp>
      <p:sp>
        <p:nvSpPr>
          <p:cNvPr id="15" name="ZoneTexte 14"/>
          <p:cNvSpPr txBox="1"/>
          <p:nvPr/>
        </p:nvSpPr>
        <p:spPr>
          <a:xfrm>
            <a:off x="7830536" y="5421876"/>
            <a:ext cx="936104" cy="369332"/>
          </a:xfrm>
          <a:prstGeom prst="rect">
            <a:avLst/>
          </a:prstGeom>
          <a:noFill/>
          <a:ln>
            <a:solidFill>
              <a:srgbClr val="0070C0"/>
            </a:solidFill>
          </a:ln>
        </p:spPr>
        <p:txBody>
          <a:bodyPr wrap="square" rtlCol="0">
            <a:spAutoFit/>
          </a:bodyPr>
          <a:lstStyle/>
          <a:p>
            <a:r>
              <a:rPr lang="fr-FR" dirty="0" smtClean="0"/>
              <a:t>ELSA</a:t>
            </a:r>
            <a:endParaRPr lang="fr-FR" dirty="0"/>
          </a:p>
        </p:txBody>
      </p:sp>
      <p:cxnSp>
        <p:nvCxnSpPr>
          <p:cNvPr id="17" name="Connecteur droit avec flèche 16"/>
          <p:cNvCxnSpPr>
            <a:stCxn id="3" idx="2"/>
          </p:cNvCxnSpPr>
          <p:nvPr/>
        </p:nvCxnSpPr>
        <p:spPr>
          <a:xfrm flipH="1">
            <a:off x="2608816" y="1302567"/>
            <a:ext cx="2130332" cy="4024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3" idx="2"/>
          </p:cNvCxnSpPr>
          <p:nvPr/>
        </p:nvCxnSpPr>
        <p:spPr>
          <a:xfrm>
            <a:off x="4739148" y="1302567"/>
            <a:ext cx="1937454" cy="4693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8" idx="2"/>
            <a:endCxn id="12" idx="0"/>
          </p:cNvCxnSpPr>
          <p:nvPr/>
        </p:nvCxnSpPr>
        <p:spPr>
          <a:xfrm>
            <a:off x="7210440" y="2542483"/>
            <a:ext cx="976670" cy="308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8" idx="2"/>
            <a:endCxn id="11" idx="0"/>
          </p:cNvCxnSpPr>
          <p:nvPr/>
        </p:nvCxnSpPr>
        <p:spPr>
          <a:xfrm flipH="1">
            <a:off x="6307035" y="2542483"/>
            <a:ext cx="903405" cy="3297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6" idx="2"/>
            <a:endCxn id="10" idx="0"/>
          </p:cNvCxnSpPr>
          <p:nvPr/>
        </p:nvCxnSpPr>
        <p:spPr>
          <a:xfrm>
            <a:off x="1917390" y="2432940"/>
            <a:ext cx="1893779" cy="4257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6" idx="2"/>
            <a:endCxn id="9" idx="0"/>
          </p:cNvCxnSpPr>
          <p:nvPr/>
        </p:nvCxnSpPr>
        <p:spPr>
          <a:xfrm flipH="1">
            <a:off x="1413692" y="2432940"/>
            <a:ext cx="503698" cy="417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477588" y="3826495"/>
            <a:ext cx="1872208" cy="646331"/>
          </a:xfrm>
          <a:prstGeom prst="rect">
            <a:avLst/>
          </a:prstGeom>
          <a:noFill/>
          <a:ln>
            <a:solidFill>
              <a:srgbClr val="0070C0"/>
            </a:solidFill>
          </a:ln>
        </p:spPr>
        <p:txBody>
          <a:bodyPr wrap="square" rtlCol="0">
            <a:spAutoFit/>
          </a:bodyPr>
          <a:lstStyle/>
          <a:p>
            <a:pPr algn="ctr"/>
            <a:r>
              <a:rPr lang="fr-FR" dirty="0" smtClean="0"/>
              <a:t>Entourage de famille ou amis</a:t>
            </a:r>
            <a:endParaRPr lang="fr-FR" dirty="0"/>
          </a:p>
        </p:txBody>
      </p:sp>
      <p:sp>
        <p:nvSpPr>
          <p:cNvPr id="5" name="ZoneTexte 4"/>
          <p:cNvSpPr txBox="1"/>
          <p:nvPr/>
        </p:nvSpPr>
        <p:spPr>
          <a:xfrm>
            <a:off x="697002" y="4811380"/>
            <a:ext cx="1512168" cy="369332"/>
          </a:xfrm>
          <a:prstGeom prst="rect">
            <a:avLst/>
          </a:prstGeom>
          <a:noFill/>
          <a:ln>
            <a:solidFill>
              <a:srgbClr val="0070C0"/>
            </a:solidFill>
          </a:ln>
        </p:spPr>
        <p:txBody>
          <a:bodyPr wrap="square" rtlCol="0">
            <a:spAutoFit/>
          </a:bodyPr>
          <a:lstStyle/>
          <a:p>
            <a:pPr algn="ctr"/>
            <a:r>
              <a:rPr lang="fr-FR" dirty="0" smtClean="0"/>
              <a:t>Sans enfant</a:t>
            </a:r>
            <a:endParaRPr lang="fr-FR" dirty="0"/>
          </a:p>
        </p:txBody>
      </p:sp>
      <p:sp>
        <p:nvSpPr>
          <p:cNvPr id="20" name="ZoneTexte 19"/>
          <p:cNvSpPr txBox="1"/>
          <p:nvPr/>
        </p:nvSpPr>
        <p:spPr>
          <a:xfrm>
            <a:off x="3025884" y="4781626"/>
            <a:ext cx="1512168" cy="307777"/>
          </a:xfrm>
          <a:prstGeom prst="rect">
            <a:avLst/>
          </a:prstGeom>
          <a:noFill/>
          <a:ln>
            <a:solidFill>
              <a:srgbClr val="0070C0"/>
            </a:solidFill>
          </a:ln>
        </p:spPr>
        <p:txBody>
          <a:bodyPr wrap="square" rtlCol="0">
            <a:spAutoFit/>
          </a:bodyPr>
          <a:lstStyle/>
          <a:p>
            <a:pPr algn="ctr"/>
            <a:r>
              <a:rPr lang="fr-FR" sz="1400" dirty="0" smtClean="0"/>
              <a:t>Sans enfant</a:t>
            </a:r>
            <a:endParaRPr lang="fr-FR" sz="1400" dirty="0"/>
          </a:p>
        </p:txBody>
      </p:sp>
      <p:sp>
        <p:nvSpPr>
          <p:cNvPr id="7" name="ZoneTexte 6"/>
          <p:cNvSpPr txBox="1"/>
          <p:nvPr/>
        </p:nvSpPr>
        <p:spPr>
          <a:xfrm>
            <a:off x="2746003" y="3539018"/>
            <a:ext cx="2071930" cy="307777"/>
          </a:xfrm>
          <a:prstGeom prst="rect">
            <a:avLst/>
          </a:prstGeom>
          <a:noFill/>
          <a:ln>
            <a:solidFill>
              <a:srgbClr val="0070C0"/>
            </a:solidFill>
          </a:ln>
        </p:spPr>
        <p:txBody>
          <a:bodyPr wrap="square" rtlCol="0">
            <a:spAutoFit/>
          </a:bodyPr>
          <a:lstStyle/>
          <a:p>
            <a:pPr algn="ctr"/>
            <a:r>
              <a:rPr lang="fr-FR" sz="1400" dirty="0" smtClean="0"/>
              <a:t>Emploi intermittent</a:t>
            </a:r>
            <a:endParaRPr lang="fr-FR" sz="1400" dirty="0"/>
          </a:p>
        </p:txBody>
      </p:sp>
      <p:sp>
        <p:nvSpPr>
          <p:cNvPr id="13" name="ZoneTexte 12"/>
          <p:cNvSpPr txBox="1"/>
          <p:nvPr/>
        </p:nvSpPr>
        <p:spPr>
          <a:xfrm>
            <a:off x="5446929" y="3369740"/>
            <a:ext cx="1625330" cy="646331"/>
          </a:xfrm>
          <a:prstGeom prst="rect">
            <a:avLst/>
          </a:prstGeom>
          <a:noFill/>
          <a:ln>
            <a:solidFill>
              <a:srgbClr val="0070C0"/>
            </a:solidFill>
          </a:ln>
        </p:spPr>
        <p:txBody>
          <a:bodyPr wrap="square" rtlCol="0">
            <a:spAutoFit/>
          </a:bodyPr>
          <a:lstStyle/>
          <a:p>
            <a:pPr algn="ctr"/>
            <a:r>
              <a:rPr lang="fr-FR" dirty="0" smtClean="0"/>
              <a:t>Alcool (97%)</a:t>
            </a:r>
          </a:p>
          <a:p>
            <a:pPr algn="ctr"/>
            <a:r>
              <a:rPr lang="fr-FR" dirty="0" smtClean="0"/>
              <a:t>Tabac (99%)</a:t>
            </a:r>
            <a:endParaRPr lang="fr-FR" dirty="0"/>
          </a:p>
        </p:txBody>
      </p:sp>
      <p:sp>
        <p:nvSpPr>
          <p:cNvPr id="23" name="ZoneTexte 22"/>
          <p:cNvSpPr txBox="1"/>
          <p:nvPr/>
        </p:nvSpPr>
        <p:spPr>
          <a:xfrm>
            <a:off x="5503511" y="4734436"/>
            <a:ext cx="1512168" cy="523220"/>
          </a:xfrm>
          <a:prstGeom prst="rect">
            <a:avLst/>
          </a:prstGeom>
          <a:noFill/>
          <a:ln>
            <a:solidFill>
              <a:srgbClr val="0070C0"/>
            </a:solidFill>
          </a:ln>
        </p:spPr>
        <p:txBody>
          <a:bodyPr wrap="square" rtlCol="0">
            <a:spAutoFit/>
          </a:bodyPr>
          <a:lstStyle/>
          <a:p>
            <a:pPr algn="ctr"/>
            <a:r>
              <a:rPr lang="fr-FR" sz="1400" dirty="0" smtClean="0"/>
              <a:t>Comorbidités psychiatriques</a:t>
            </a:r>
            <a:endParaRPr lang="fr-FR" sz="1400" dirty="0"/>
          </a:p>
        </p:txBody>
      </p:sp>
      <p:sp>
        <p:nvSpPr>
          <p:cNvPr id="25" name="ZoneTexte 24"/>
          <p:cNvSpPr txBox="1"/>
          <p:nvPr/>
        </p:nvSpPr>
        <p:spPr>
          <a:xfrm>
            <a:off x="5503511" y="4103494"/>
            <a:ext cx="1512168" cy="523220"/>
          </a:xfrm>
          <a:prstGeom prst="rect">
            <a:avLst/>
          </a:prstGeom>
          <a:noFill/>
          <a:ln>
            <a:solidFill>
              <a:srgbClr val="0070C0"/>
            </a:solidFill>
          </a:ln>
        </p:spPr>
        <p:txBody>
          <a:bodyPr wrap="square" rtlCol="0">
            <a:spAutoFit/>
          </a:bodyPr>
          <a:lstStyle/>
          <a:p>
            <a:pPr algn="ctr"/>
            <a:r>
              <a:rPr lang="fr-FR" sz="1400" dirty="0" smtClean="0"/>
              <a:t>Logement durable et indépendant</a:t>
            </a:r>
            <a:endParaRPr lang="fr-FR" sz="1400" dirty="0"/>
          </a:p>
        </p:txBody>
      </p:sp>
      <p:sp>
        <p:nvSpPr>
          <p:cNvPr id="27" name="ZoneTexte 26"/>
          <p:cNvSpPr txBox="1"/>
          <p:nvPr/>
        </p:nvSpPr>
        <p:spPr>
          <a:xfrm>
            <a:off x="5266479" y="5314153"/>
            <a:ext cx="1986229" cy="307777"/>
          </a:xfrm>
          <a:prstGeom prst="rect">
            <a:avLst/>
          </a:prstGeom>
          <a:noFill/>
          <a:ln>
            <a:solidFill>
              <a:srgbClr val="0070C0"/>
            </a:solidFill>
          </a:ln>
        </p:spPr>
        <p:txBody>
          <a:bodyPr wrap="square" rtlCol="0">
            <a:spAutoFit/>
          </a:bodyPr>
          <a:lstStyle/>
          <a:p>
            <a:r>
              <a:rPr lang="fr-FR" sz="1400" dirty="0" smtClean="0"/>
              <a:t>Retraités, 3 enfants ou +</a:t>
            </a:r>
            <a:endParaRPr lang="fr-FR" sz="1400" dirty="0"/>
          </a:p>
        </p:txBody>
      </p:sp>
      <p:sp>
        <p:nvSpPr>
          <p:cNvPr id="29" name="ZoneTexte 28"/>
          <p:cNvSpPr txBox="1"/>
          <p:nvPr/>
        </p:nvSpPr>
        <p:spPr>
          <a:xfrm>
            <a:off x="5793109" y="5699426"/>
            <a:ext cx="932971" cy="338554"/>
          </a:xfrm>
          <a:prstGeom prst="rect">
            <a:avLst/>
          </a:prstGeom>
          <a:noFill/>
          <a:ln>
            <a:solidFill>
              <a:srgbClr val="0070C0"/>
            </a:solidFill>
          </a:ln>
        </p:spPr>
        <p:txBody>
          <a:bodyPr wrap="square" rtlCol="0">
            <a:spAutoFit/>
          </a:bodyPr>
          <a:lstStyle/>
          <a:p>
            <a:r>
              <a:rPr lang="fr-FR" sz="1600" dirty="0" smtClean="0"/>
              <a:t>BAC + 2</a:t>
            </a:r>
            <a:endParaRPr lang="fr-FR" sz="1600" dirty="0"/>
          </a:p>
        </p:txBody>
      </p:sp>
      <p:sp>
        <p:nvSpPr>
          <p:cNvPr id="30" name="ZoneTexte 29"/>
          <p:cNvSpPr txBox="1"/>
          <p:nvPr/>
        </p:nvSpPr>
        <p:spPr>
          <a:xfrm>
            <a:off x="2775204" y="3903439"/>
            <a:ext cx="2071930" cy="830997"/>
          </a:xfrm>
          <a:prstGeom prst="rect">
            <a:avLst/>
          </a:prstGeom>
          <a:noFill/>
          <a:ln>
            <a:solidFill>
              <a:srgbClr val="0070C0"/>
            </a:solidFill>
          </a:ln>
        </p:spPr>
        <p:txBody>
          <a:bodyPr wrap="square" rtlCol="0">
            <a:spAutoFit/>
          </a:bodyPr>
          <a:lstStyle/>
          <a:p>
            <a:pPr algn="ctr"/>
            <a:r>
              <a:rPr lang="fr-FR" sz="1600" dirty="0" smtClean="0"/>
              <a:t>TSO, héroïne, cannabis, cocaïne, tabac</a:t>
            </a:r>
            <a:endParaRPr lang="fr-FR" sz="1600" dirty="0"/>
          </a:p>
        </p:txBody>
      </p:sp>
      <p:sp>
        <p:nvSpPr>
          <p:cNvPr id="36" name="ZoneTexte 35"/>
          <p:cNvSpPr txBox="1"/>
          <p:nvPr/>
        </p:nvSpPr>
        <p:spPr>
          <a:xfrm>
            <a:off x="7431026" y="4057327"/>
            <a:ext cx="1512168" cy="523220"/>
          </a:xfrm>
          <a:prstGeom prst="rect">
            <a:avLst/>
          </a:prstGeom>
          <a:noFill/>
          <a:ln>
            <a:solidFill>
              <a:srgbClr val="0070C0"/>
            </a:solidFill>
          </a:ln>
        </p:spPr>
        <p:txBody>
          <a:bodyPr wrap="square" rtlCol="0">
            <a:spAutoFit/>
          </a:bodyPr>
          <a:lstStyle/>
          <a:p>
            <a:pPr algn="ctr"/>
            <a:r>
              <a:rPr lang="fr-FR" sz="1400" dirty="0" smtClean="0"/>
              <a:t>Logement durable et indépendant</a:t>
            </a:r>
            <a:endParaRPr lang="fr-FR" sz="1400" dirty="0"/>
          </a:p>
        </p:txBody>
      </p:sp>
      <p:sp>
        <p:nvSpPr>
          <p:cNvPr id="37" name="ZoneTexte 36"/>
          <p:cNvSpPr txBox="1"/>
          <p:nvPr/>
        </p:nvSpPr>
        <p:spPr>
          <a:xfrm>
            <a:off x="7431026" y="3431296"/>
            <a:ext cx="1512168" cy="523220"/>
          </a:xfrm>
          <a:prstGeom prst="rect">
            <a:avLst/>
          </a:prstGeom>
          <a:noFill/>
          <a:ln>
            <a:solidFill>
              <a:srgbClr val="0070C0"/>
            </a:solidFill>
          </a:ln>
        </p:spPr>
        <p:txBody>
          <a:bodyPr wrap="square" rtlCol="0">
            <a:spAutoFit/>
          </a:bodyPr>
          <a:lstStyle/>
          <a:p>
            <a:pPr algn="ctr"/>
            <a:r>
              <a:rPr lang="fr-FR" sz="1400" dirty="0" smtClean="0"/>
              <a:t>Jamais pris en charge</a:t>
            </a:r>
            <a:endParaRPr lang="fr-FR" sz="1400" dirty="0"/>
          </a:p>
        </p:txBody>
      </p:sp>
      <p:sp>
        <p:nvSpPr>
          <p:cNvPr id="38" name="ZoneTexte 37"/>
          <p:cNvSpPr txBox="1"/>
          <p:nvPr/>
        </p:nvSpPr>
        <p:spPr>
          <a:xfrm>
            <a:off x="7157770" y="4811380"/>
            <a:ext cx="1986229" cy="307777"/>
          </a:xfrm>
          <a:prstGeom prst="rect">
            <a:avLst/>
          </a:prstGeom>
          <a:noFill/>
          <a:ln>
            <a:solidFill>
              <a:srgbClr val="0070C0"/>
            </a:solidFill>
          </a:ln>
        </p:spPr>
        <p:txBody>
          <a:bodyPr wrap="square" rtlCol="0">
            <a:spAutoFit/>
          </a:bodyPr>
          <a:lstStyle/>
          <a:p>
            <a:r>
              <a:rPr lang="fr-FR" sz="1400" dirty="0" smtClean="0"/>
              <a:t>Retraités, 3 enfants ou +</a:t>
            </a:r>
            <a:endParaRPr lang="fr-FR" sz="1400" dirty="0"/>
          </a:p>
        </p:txBody>
      </p:sp>
      <p:sp>
        <p:nvSpPr>
          <p:cNvPr id="39" name="ZoneTexte 38"/>
          <p:cNvSpPr txBox="1"/>
          <p:nvPr/>
        </p:nvSpPr>
        <p:spPr>
          <a:xfrm>
            <a:off x="969118" y="6352568"/>
            <a:ext cx="1080120" cy="369332"/>
          </a:xfrm>
          <a:prstGeom prst="rect">
            <a:avLst/>
          </a:prstGeom>
          <a:noFill/>
        </p:spPr>
        <p:txBody>
          <a:bodyPr wrap="square" rtlCol="0">
            <a:spAutoFit/>
          </a:bodyPr>
          <a:lstStyle/>
          <a:p>
            <a:r>
              <a:rPr lang="fr-FR" dirty="0" smtClean="0">
                <a:solidFill>
                  <a:srgbClr val="C00000"/>
                </a:solidFill>
              </a:rPr>
              <a:t>34,6 ans</a:t>
            </a:r>
            <a:endParaRPr lang="fr-FR" dirty="0">
              <a:solidFill>
                <a:srgbClr val="C00000"/>
              </a:solidFill>
            </a:endParaRPr>
          </a:p>
        </p:txBody>
      </p:sp>
      <p:sp>
        <p:nvSpPr>
          <p:cNvPr id="40" name="ZoneTexte 39"/>
          <p:cNvSpPr txBox="1"/>
          <p:nvPr/>
        </p:nvSpPr>
        <p:spPr>
          <a:xfrm>
            <a:off x="3174665" y="6336527"/>
            <a:ext cx="1080120" cy="369332"/>
          </a:xfrm>
          <a:prstGeom prst="rect">
            <a:avLst/>
          </a:prstGeom>
          <a:noFill/>
        </p:spPr>
        <p:txBody>
          <a:bodyPr wrap="square" rtlCol="0">
            <a:spAutoFit/>
          </a:bodyPr>
          <a:lstStyle/>
          <a:p>
            <a:r>
              <a:rPr lang="fr-FR" dirty="0" smtClean="0">
                <a:solidFill>
                  <a:srgbClr val="C00000"/>
                </a:solidFill>
              </a:rPr>
              <a:t>32,9 ans</a:t>
            </a:r>
            <a:endParaRPr lang="fr-FR" dirty="0">
              <a:solidFill>
                <a:srgbClr val="C00000"/>
              </a:solidFill>
            </a:endParaRPr>
          </a:p>
        </p:txBody>
      </p:sp>
      <p:sp>
        <p:nvSpPr>
          <p:cNvPr id="41" name="ZoneTexte 40"/>
          <p:cNvSpPr txBox="1"/>
          <p:nvPr/>
        </p:nvSpPr>
        <p:spPr>
          <a:xfrm>
            <a:off x="5751909" y="6336527"/>
            <a:ext cx="1080120" cy="369332"/>
          </a:xfrm>
          <a:prstGeom prst="rect">
            <a:avLst/>
          </a:prstGeom>
          <a:noFill/>
        </p:spPr>
        <p:txBody>
          <a:bodyPr wrap="square" rtlCol="0">
            <a:spAutoFit/>
          </a:bodyPr>
          <a:lstStyle/>
          <a:p>
            <a:r>
              <a:rPr lang="fr-FR" dirty="0" smtClean="0">
                <a:solidFill>
                  <a:srgbClr val="C00000"/>
                </a:solidFill>
              </a:rPr>
              <a:t>46,3 ans</a:t>
            </a:r>
            <a:endParaRPr lang="fr-FR" dirty="0">
              <a:solidFill>
                <a:srgbClr val="C00000"/>
              </a:solidFill>
            </a:endParaRPr>
          </a:p>
        </p:txBody>
      </p:sp>
      <p:sp>
        <p:nvSpPr>
          <p:cNvPr id="42" name="ZoneTexte 41"/>
          <p:cNvSpPr txBox="1"/>
          <p:nvPr/>
        </p:nvSpPr>
        <p:spPr>
          <a:xfrm>
            <a:off x="7771834" y="6330276"/>
            <a:ext cx="1080120" cy="369332"/>
          </a:xfrm>
          <a:prstGeom prst="rect">
            <a:avLst/>
          </a:prstGeom>
          <a:noFill/>
        </p:spPr>
        <p:txBody>
          <a:bodyPr wrap="square" rtlCol="0">
            <a:spAutoFit/>
          </a:bodyPr>
          <a:lstStyle/>
          <a:p>
            <a:r>
              <a:rPr lang="fr-FR" dirty="0" smtClean="0">
                <a:solidFill>
                  <a:srgbClr val="C00000"/>
                </a:solidFill>
              </a:rPr>
              <a:t>46,1 ans</a:t>
            </a:r>
            <a:endParaRPr lang="fr-FR" dirty="0">
              <a:solidFill>
                <a:srgbClr val="C00000"/>
              </a:solidFill>
            </a:endParaRPr>
          </a:p>
        </p:txBody>
      </p:sp>
    </p:spTree>
    <p:extLst>
      <p:ext uri="{BB962C8B-B14F-4D97-AF65-F5344CB8AC3E}">
        <p14:creationId xmlns:p14="http://schemas.microsoft.com/office/powerpoint/2010/main" val="214875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052736"/>
            <a:ext cx="8363272" cy="5704581"/>
          </a:xfrm>
        </p:spPr>
        <p:txBody>
          <a:bodyPr>
            <a:normAutofit/>
          </a:bodyPr>
          <a:lstStyle/>
          <a:p>
            <a:pPr marL="0" indent="0">
              <a:buNone/>
            </a:pPr>
            <a:r>
              <a:rPr lang="fr-FR" sz="2400" u="sng" dirty="0" smtClean="0"/>
              <a:t>Résultats 2013/2014 :</a:t>
            </a:r>
          </a:p>
          <a:p>
            <a:pPr marL="0" indent="0">
              <a:buNone/>
            </a:pPr>
            <a:r>
              <a:rPr lang="fr-FR" sz="2000" dirty="0" smtClean="0"/>
              <a:t>Pas de réelle comparaison possible mais :</a:t>
            </a:r>
          </a:p>
          <a:p>
            <a:pPr marL="400050" lvl="1" indent="0">
              <a:buNone/>
            </a:pPr>
            <a:r>
              <a:rPr lang="fr-FR" sz="2000" dirty="0" smtClean="0"/>
              <a:t>Globalement les mêmes tendances</a:t>
            </a:r>
          </a:p>
          <a:p>
            <a:pPr marL="400050" lvl="1" indent="0">
              <a:buNone/>
            </a:pPr>
            <a:r>
              <a:rPr lang="fr-FR" sz="2000" dirty="0" smtClean="0"/>
              <a:t>Des profils se dessinent en fonction de l’âge et des produits consommés (selon nombre et type)</a:t>
            </a:r>
          </a:p>
          <a:p>
            <a:pPr marL="400050" lvl="1" indent="0">
              <a:buNone/>
            </a:pPr>
            <a:r>
              <a:rPr lang="fr-FR" sz="2000" dirty="0" smtClean="0"/>
              <a:t>Corrélation avec la structure fréquentée</a:t>
            </a:r>
          </a:p>
          <a:p>
            <a:pPr marL="0" indent="0">
              <a:buNone/>
            </a:pPr>
            <a:endParaRPr lang="fr-FR" dirty="0" smtClean="0"/>
          </a:p>
          <a:p>
            <a:pPr marL="0" indent="0">
              <a:buNone/>
            </a:pPr>
            <a:r>
              <a:rPr lang="fr-FR" dirty="0" smtClean="0"/>
              <a:t>Traitement de l’enquête 2015 en cours</a:t>
            </a:r>
          </a:p>
          <a:p>
            <a:pPr marL="0" indent="0">
              <a:buNone/>
            </a:pPr>
            <a:endParaRPr lang="fr-FR" dirty="0" smtClean="0"/>
          </a:p>
          <a:p>
            <a:pPr marL="0" indent="0">
              <a:buNone/>
            </a:pPr>
            <a:r>
              <a:rPr lang="fr-FR" dirty="0" smtClean="0"/>
              <a:t>Prochaine enquête : mars 2017</a:t>
            </a:r>
            <a:endParaRPr lang="fr-FR" dirty="0"/>
          </a:p>
          <a:p>
            <a:pPr marL="0" indent="0">
              <a:buNone/>
            </a:pPr>
            <a:r>
              <a:rPr lang="fr-FR" dirty="0" smtClean="0"/>
              <a:t> </a:t>
            </a:r>
          </a:p>
          <a:p>
            <a:pPr marL="0" indent="0">
              <a:buNone/>
            </a:pPr>
            <a:endParaRPr lang="fr-FR" dirty="0" smtClean="0"/>
          </a:p>
          <a:p>
            <a:pPr marL="0" indent="0">
              <a:buNone/>
            </a:pPr>
            <a:endParaRPr lang="fr-FR" dirty="0" smtClean="0"/>
          </a:p>
          <a:p>
            <a:pPr marL="0" indent="0">
              <a:buNone/>
            </a:pPr>
            <a:endParaRPr lang="fr-FR" dirty="0"/>
          </a:p>
        </p:txBody>
      </p:sp>
      <p:sp>
        <p:nvSpPr>
          <p:cNvPr id="4" name="Titre 1"/>
          <p:cNvSpPr txBox="1">
            <a:spLocks/>
          </p:cNvSpPr>
          <p:nvPr/>
        </p:nvSpPr>
        <p:spPr>
          <a:xfrm>
            <a:off x="683568" y="352161"/>
            <a:ext cx="8172400" cy="504056"/>
          </a:xfrm>
          <a:prstGeom prst="rect">
            <a:avLst/>
          </a:prstGeom>
        </p:spPr>
        <p:txBody>
          <a:bodyPr vert="horz" lIns="91440" tIns="45720" rIns="91440" bIns="45720" rtlCol="0" anchor="ctr">
            <a:noAutofit/>
          </a:bodyPr>
          <a:lstStyle/>
          <a:p>
            <a:pPr marR="0" lvl="0" indent="0" algn="r" fontAlgn="auto">
              <a:spcBef>
                <a:spcPct val="0"/>
              </a:spcBef>
              <a:spcAft>
                <a:spcPts val="0"/>
              </a:spcAft>
              <a:buClrTx/>
              <a:buSzTx/>
              <a:tabLst/>
              <a:defRPr/>
            </a:pPr>
            <a:r>
              <a:rPr lang="fr-FR" sz="3200" b="1" dirty="0" smtClean="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En conclusion</a:t>
            </a: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R="0" lvl="0" indent="0" algn="r" fontAlgn="auto">
              <a:spcBef>
                <a:spcPct val="0"/>
              </a:spcBef>
              <a:spcAft>
                <a:spcPts val="0"/>
              </a:spcAft>
              <a:buClrTx/>
              <a:buSzTx/>
              <a:tabLst/>
              <a:defRPr/>
            </a:pPr>
            <a:endParaRPr lang="fr-FR"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951520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de </a:t>
            </a:r>
            <a:r>
              <a:rPr lang="fr-FR" dirty="0" smtClean="0"/>
              <a:t>l’étude (2)</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Constat et motivation à cette enquête : Malgré la diversité des enquêtes existantes il </a:t>
            </a:r>
            <a:r>
              <a:rPr lang="fr-FR" dirty="0"/>
              <a:t>est difficile de trouver des informations pour les patients reçus dans l’ensemble du dispositif </a:t>
            </a:r>
            <a:r>
              <a:rPr lang="fr-FR" dirty="0" smtClean="0"/>
              <a:t>addictologique</a:t>
            </a:r>
            <a:r>
              <a:rPr lang="fr-FR" dirty="0"/>
              <a:t> </a:t>
            </a:r>
            <a:r>
              <a:rPr lang="fr-FR" dirty="0" smtClean="0"/>
              <a:t>en région: </a:t>
            </a:r>
            <a:r>
              <a:rPr lang="fr-FR" dirty="0"/>
              <a:t>Hôpitaux, CSAPA, CAARUD, CSSRA… </a:t>
            </a:r>
            <a:endParaRPr lang="fr-FR" dirty="0" smtClean="0"/>
          </a:p>
          <a:p>
            <a:r>
              <a:rPr lang="fr-FR" dirty="0" smtClean="0"/>
              <a:t>L’objectif </a:t>
            </a:r>
            <a:r>
              <a:rPr lang="fr-FR" dirty="0"/>
              <a:t>de cette enquête consiste à décrire la situation médico-sociale des patients accueillis dans les structures addictologiques de Lorraine et de fournir des éléments sur les trajectoires de soins. </a:t>
            </a:r>
            <a:endParaRPr lang="fr-FR" dirty="0" smtClean="0"/>
          </a:p>
        </p:txBody>
      </p:sp>
      <p:sp>
        <p:nvSpPr>
          <p:cNvPr id="4" name="Espace réservé du numéro de diapositive 3"/>
          <p:cNvSpPr>
            <a:spLocks noGrp="1"/>
          </p:cNvSpPr>
          <p:nvPr>
            <p:ph type="sldNum" sz="quarter" idx="12"/>
          </p:nvPr>
        </p:nvSpPr>
        <p:spPr/>
        <p:txBody>
          <a:bodyPr/>
          <a:lstStyle/>
          <a:p>
            <a:fld id="{A6DFD35C-17E6-49D3-8E5F-20547CD68CDE}" type="slidenum">
              <a:rPr lang="fr-FR" smtClean="0"/>
              <a:t>3</a:t>
            </a:fld>
            <a:endParaRPr lang="fr-FR"/>
          </a:p>
        </p:txBody>
      </p:sp>
    </p:spTree>
    <p:extLst>
      <p:ext uri="{BB962C8B-B14F-4D97-AF65-F5344CB8AC3E}">
        <p14:creationId xmlns:p14="http://schemas.microsoft.com/office/powerpoint/2010/main" val="880056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de </a:t>
            </a:r>
            <a:r>
              <a:rPr lang="fr-FR" dirty="0" smtClean="0"/>
              <a:t>l’étude (3)</a:t>
            </a:r>
            <a:endParaRPr lang="fr-FR" dirty="0"/>
          </a:p>
        </p:txBody>
      </p:sp>
      <p:sp>
        <p:nvSpPr>
          <p:cNvPr id="3" name="Espace réservé du contenu 2"/>
          <p:cNvSpPr>
            <a:spLocks noGrp="1"/>
          </p:cNvSpPr>
          <p:nvPr>
            <p:ph idx="1"/>
          </p:nvPr>
        </p:nvSpPr>
        <p:spPr/>
        <p:txBody>
          <a:bodyPr>
            <a:normAutofit fontScale="92500"/>
          </a:bodyPr>
          <a:lstStyle/>
          <a:p>
            <a:r>
              <a:rPr lang="fr-FR" dirty="0"/>
              <a:t>Une meilleure connaissance du profil des patients accueillis dans le dispositif addictologique permettra à terme de mieux orienter le </a:t>
            </a:r>
            <a:r>
              <a:rPr lang="fr-FR" dirty="0" smtClean="0"/>
              <a:t>patient.</a:t>
            </a:r>
          </a:p>
          <a:p>
            <a:r>
              <a:rPr lang="fr-FR" dirty="0" smtClean="0"/>
              <a:t>Enfin</a:t>
            </a:r>
            <a:r>
              <a:rPr lang="fr-FR" dirty="0"/>
              <a:t>, </a:t>
            </a:r>
            <a:r>
              <a:rPr lang="fr-FR" dirty="0" smtClean="0"/>
              <a:t>cela devrait permettre une aide aux </a:t>
            </a:r>
            <a:r>
              <a:rPr lang="fr-FR" dirty="0"/>
              <a:t>pouvoirs publics </a:t>
            </a:r>
            <a:r>
              <a:rPr lang="fr-FR" dirty="0" smtClean="0"/>
              <a:t>dans la détermination de  </a:t>
            </a:r>
            <a:r>
              <a:rPr lang="fr-FR" dirty="0"/>
              <a:t>leurs objectifs politiques dans le domaine des addictions </a:t>
            </a:r>
            <a:r>
              <a:rPr lang="fr-FR" dirty="0" smtClean="0"/>
              <a:t>en région, et les </a:t>
            </a:r>
            <a:r>
              <a:rPr lang="fr-FR" dirty="0"/>
              <a:t>professionnels, à alimenter la réflexion sur leurs propres actions au sein des réseaux de santé.</a:t>
            </a:r>
          </a:p>
          <a:p>
            <a:endParaRPr lang="fr-FR" dirty="0"/>
          </a:p>
        </p:txBody>
      </p:sp>
      <p:sp>
        <p:nvSpPr>
          <p:cNvPr id="4" name="Espace réservé du numéro de diapositive 3"/>
          <p:cNvSpPr>
            <a:spLocks noGrp="1"/>
          </p:cNvSpPr>
          <p:nvPr>
            <p:ph type="sldNum" sz="quarter" idx="12"/>
          </p:nvPr>
        </p:nvSpPr>
        <p:spPr/>
        <p:txBody>
          <a:bodyPr/>
          <a:lstStyle/>
          <a:p>
            <a:fld id="{A6DFD35C-17E6-49D3-8E5F-20547CD68CDE}" type="slidenum">
              <a:rPr lang="fr-FR" smtClean="0"/>
              <a:t>4</a:t>
            </a:fld>
            <a:endParaRPr lang="fr-FR"/>
          </a:p>
        </p:txBody>
      </p:sp>
    </p:spTree>
    <p:extLst>
      <p:ext uri="{BB962C8B-B14F-4D97-AF65-F5344CB8AC3E}">
        <p14:creationId xmlns:p14="http://schemas.microsoft.com/office/powerpoint/2010/main" val="2630430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Méthodologie (1)</a:t>
            </a:r>
            <a:endParaRPr lang="fr-FR" dirty="0"/>
          </a:p>
        </p:txBody>
      </p:sp>
      <p:sp>
        <p:nvSpPr>
          <p:cNvPr id="3" name="Espace réservé du contenu 2"/>
          <p:cNvSpPr>
            <a:spLocks noGrp="1"/>
          </p:cNvSpPr>
          <p:nvPr>
            <p:ph idx="1"/>
          </p:nvPr>
        </p:nvSpPr>
        <p:spPr>
          <a:xfrm>
            <a:off x="457200" y="1484784"/>
            <a:ext cx="8229600" cy="4896544"/>
          </a:xfrm>
        </p:spPr>
        <p:txBody>
          <a:bodyPr>
            <a:normAutofit fontScale="62500" lnSpcReduction="20000"/>
          </a:bodyPr>
          <a:lstStyle/>
          <a:p>
            <a:r>
              <a:rPr lang="fr-FR" sz="4000" dirty="0" smtClean="0"/>
              <a:t>Sollicitation de toutes les structures addictologiques de Lorraine par courrier  : structures </a:t>
            </a:r>
            <a:r>
              <a:rPr lang="fr-FR" sz="4000" dirty="0"/>
              <a:t>hospitalières (MCO et </a:t>
            </a:r>
            <a:r>
              <a:rPr lang="fr-FR" sz="4000" dirty="0" smtClean="0"/>
              <a:t>psychiatrie), structures </a:t>
            </a:r>
            <a:r>
              <a:rPr lang="fr-FR" sz="4000" dirty="0"/>
              <a:t>médico-sociales (</a:t>
            </a:r>
            <a:r>
              <a:rPr lang="fr-FR" sz="4000" dirty="0" smtClean="0"/>
              <a:t>CSAPA</a:t>
            </a:r>
            <a:r>
              <a:rPr lang="fr-FR" sz="4000" dirty="0"/>
              <a:t>, </a:t>
            </a:r>
            <a:r>
              <a:rPr lang="fr-FR" sz="4000" dirty="0" smtClean="0"/>
              <a:t>CAARUD), intervenants </a:t>
            </a:r>
            <a:r>
              <a:rPr lang="fr-FR" sz="4000" dirty="0"/>
              <a:t>en addictologie dans les réseaux territoriaux</a:t>
            </a:r>
            <a:endParaRPr lang="fr-FR" sz="4000" dirty="0" smtClean="0"/>
          </a:p>
          <a:p>
            <a:endParaRPr lang="fr-FR" sz="4000" dirty="0" smtClean="0"/>
          </a:p>
          <a:p>
            <a:r>
              <a:rPr lang="fr-FR" sz="4000" dirty="0" smtClean="0"/>
              <a:t>Envoi de fiches de renseignements vierges, accompagnées du guide de remplissage des fiches, aux structures : à remplir pour tout patient entrant dans la structure durant l’enquête</a:t>
            </a:r>
          </a:p>
          <a:p>
            <a:pPr lvl="1"/>
            <a:r>
              <a:rPr lang="fr-FR" sz="3500" dirty="0" smtClean="0"/>
              <a:t>Fiches : adaptation du questionnaire  RECAP conçu pour les  Centres de soins, d’accompagnement et de prévention en  addictologie (CSAPA)</a:t>
            </a:r>
          </a:p>
          <a:p>
            <a:pPr lvl="1"/>
            <a:r>
              <a:rPr lang="fr-FR" sz="3500" dirty="0" smtClean="0"/>
              <a:t>Ajout d’items médicaux spécifiques pour l’enquête pour dresser des profils</a:t>
            </a:r>
          </a:p>
          <a:p>
            <a:pPr lvl="1"/>
            <a:endParaRPr lang="fr-FR" sz="4000" dirty="0" smtClean="0"/>
          </a:p>
          <a:p>
            <a:endParaRPr lang="fr-FR" dirty="0"/>
          </a:p>
        </p:txBody>
      </p:sp>
    </p:spTree>
    <p:extLst>
      <p:ext uri="{BB962C8B-B14F-4D97-AF65-F5344CB8AC3E}">
        <p14:creationId xmlns:p14="http://schemas.microsoft.com/office/powerpoint/2010/main" val="1047930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Méthodologie (2)</a:t>
            </a:r>
            <a:endParaRPr lang="fr-FR" dirty="0"/>
          </a:p>
        </p:txBody>
      </p:sp>
      <p:sp>
        <p:nvSpPr>
          <p:cNvPr id="3" name="Espace réservé du contenu 2"/>
          <p:cNvSpPr>
            <a:spLocks noGrp="1"/>
          </p:cNvSpPr>
          <p:nvPr>
            <p:ph idx="1"/>
          </p:nvPr>
        </p:nvSpPr>
        <p:spPr>
          <a:xfrm>
            <a:off x="457200" y="1600200"/>
            <a:ext cx="8229600" cy="4781128"/>
          </a:xfrm>
        </p:spPr>
        <p:txBody>
          <a:bodyPr>
            <a:normAutofit fontScale="55000" lnSpcReduction="20000"/>
          </a:bodyPr>
          <a:lstStyle/>
          <a:p>
            <a:pPr marL="342900" lvl="1" indent="-342900">
              <a:buFont typeface="Arial" panose="020B0604020202020204" pitchFamily="34" charset="0"/>
              <a:buChar char="•"/>
            </a:pPr>
            <a:r>
              <a:rPr lang="fr-FR" sz="4400" dirty="0"/>
              <a:t>Enquête d’une semaine du lundi 15 septembre 2014 au vendredi 19 septembre 2014 sur les patients accueillis dans les structures addictologiques en Lorraine </a:t>
            </a:r>
            <a:r>
              <a:rPr lang="fr-FR" sz="4400" dirty="0">
                <a:sym typeface="Wingdings" panose="05000000000000000000" pitchFamily="2" charset="2"/>
              </a:rPr>
              <a:t> évolution du temps d’enquête (une journée en 2013)</a:t>
            </a:r>
            <a:endParaRPr lang="fr-FR" sz="4400" dirty="0"/>
          </a:p>
          <a:p>
            <a:pPr marL="342900" lvl="1" indent="-342900">
              <a:buFont typeface="Arial" panose="020B0604020202020204" pitchFamily="34" charset="0"/>
              <a:buChar char="•"/>
            </a:pPr>
            <a:endParaRPr lang="fr-FR" sz="4000" dirty="0"/>
          </a:p>
          <a:p>
            <a:pPr marL="342900" lvl="1" indent="-342900">
              <a:buFont typeface="Arial" panose="020B0604020202020204" pitchFamily="34" charset="0"/>
              <a:buChar char="•"/>
            </a:pPr>
            <a:r>
              <a:rPr lang="fr-FR" sz="4400" dirty="0"/>
              <a:t>Retour des fiches à l’ORSAS-Lorraine pour être numérotées, saisies dans une base de données (Microsoft Office Access©) et archivées</a:t>
            </a:r>
          </a:p>
          <a:p>
            <a:pPr lvl="1"/>
            <a:r>
              <a:rPr lang="fr-FR" sz="3500" dirty="0"/>
              <a:t>Données anonymes, enquête faisant l’objet d’une autorisation CNIL</a:t>
            </a:r>
          </a:p>
          <a:p>
            <a:pPr marL="342900" lvl="1" indent="-342900">
              <a:buFont typeface="Arial" panose="020B0604020202020204" pitchFamily="34" charset="0"/>
              <a:buChar char="•"/>
            </a:pPr>
            <a:endParaRPr lang="fr-FR" sz="4000" dirty="0"/>
          </a:p>
          <a:p>
            <a:r>
              <a:rPr lang="fr-FR" sz="4400" dirty="0"/>
              <a:t>Extraction et traitement de la base constituée (Microsoft Office Excel©) pour obtenir les premiers résultats de l’enquête</a:t>
            </a:r>
            <a:r>
              <a:rPr lang="fr-FR" sz="4000" dirty="0"/>
              <a:t> </a:t>
            </a:r>
          </a:p>
          <a:p>
            <a:pPr lvl="1"/>
            <a:r>
              <a:rPr lang="fr-FR" sz="3600" dirty="0"/>
              <a:t>Tris à plat et croisements bivariés</a:t>
            </a:r>
          </a:p>
          <a:p>
            <a:pPr lvl="1"/>
            <a:r>
              <a:rPr lang="fr-FR" sz="3600" dirty="0"/>
              <a:t>Construction d’un score de </a:t>
            </a:r>
            <a:r>
              <a:rPr lang="fr-FR" sz="3600" dirty="0" smtClean="0"/>
              <a:t>précarité</a:t>
            </a:r>
            <a:endParaRPr lang="fr-FR" sz="3600" dirty="0"/>
          </a:p>
        </p:txBody>
      </p:sp>
      <p:sp>
        <p:nvSpPr>
          <p:cNvPr id="4" name="Espace réservé du numéro de diapositive 3"/>
          <p:cNvSpPr>
            <a:spLocks noGrp="1"/>
          </p:cNvSpPr>
          <p:nvPr>
            <p:ph type="sldNum" sz="quarter" idx="12"/>
          </p:nvPr>
        </p:nvSpPr>
        <p:spPr/>
        <p:txBody>
          <a:bodyPr/>
          <a:lstStyle/>
          <a:p>
            <a:fld id="{A6DFD35C-17E6-49D3-8E5F-20547CD68CDE}" type="slidenum">
              <a:rPr lang="fr-FR" smtClean="0"/>
              <a:t>6</a:t>
            </a:fld>
            <a:endParaRPr lang="fr-FR"/>
          </a:p>
        </p:txBody>
      </p:sp>
    </p:spTree>
    <p:extLst>
      <p:ext uri="{BB962C8B-B14F-4D97-AF65-F5344CB8AC3E}">
        <p14:creationId xmlns:p14="http://schemas.microsoft.com/office/powerpoint/2010/main" val="3918500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Méthodologie (3)</a:t>
            </a:r>
            <a:endParaRPr lang="fr-FR" dirty="0"/>
          </a:p>
        </p:txBody>
      </p:sp>
      <p:pic>
        <p:nvPicPr>
          <p:cNvPr id="5"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2666" t="16806" r="40733" b="26953"/>
          <a:stretch/>
        </p:blipFill>
        <p:spPr bwMode="auto">
          <a:xfrm>
            <a:off x="1547664" y="1196751"/>
            <a:ext cx="5688632" cy="546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82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FR" dirty="0" smtClean="0"/>
              <a:t>Méthodologie (4)</a:t>
            </a:r>
            <a:endParaRPr lang="fr-FR" dirty="0"/>
          </a:p>
        </p:txBody>
      </p:sp>
      <p:sp>
        <p:nvSpPr>
          <p:cNvPr id="5" name="Espace réservé du numéro de diapositive 4"/>
          <p:cNvSpPr>
            <a:spLocks noGrp="1"/>
          </p:cNvSpPr>
          <p:nvPr>
            <p:ph type="sldNum" sz="quarter" idx="12"/>
          </p:nvPr>
        </p:nvSpPr>
        <p:spPr/>
        <p:txBody>
          <a:bodyPr/>
          <a:lstStyle/>
          <a:p>
            <a:fld id="{A6DFD35C-17E6-49D3-8E5F-20547CD68CDE}" type="slidenum">
              <a:rPr lang="fr-FR" smtClean="0"/>
              <a:t>8</a:t>
            </a:fld>
            <a:endParaRPr lang="fr-FR"/>
          </a:p>
        </p:txBody>
      </p:sp>
      <p:pic>
        <p:nvPicPr>
          <p:cNvPr id="6"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2496" t="73408" r="40975" b="4506"/>
          <a:stretch/>
        </p:blipFill>
        <p:spPr bwMode="auto">
          <a:xfrm>
            <a:off x="2123728" y="1043111"/>
            <a:ext cx="4680520" cy="1768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2295" t="10138" r="39993" b="42502"/>
          <a:stretch/>
        </p:blipFill>
        <p:spPr bwMode="auto">
          <a:xfrm>
            <a:off x="1979712" y="2845131"/>
            <a:ext cx="5112568" cy="401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016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FR" dirty="0" smtClean="0"/>
              <a:t>Méthodologie (5)</a:t>
            </a:r>
            <a:endParaRPr lang="fr-FR" dirty="0"/>
          </a:p>
        </p:txBody>
      </p:sp>
      <p:sp>
        <p:nvSpPr>
          <p:cNvPr id="5" name="Espace réservé du numéro de diapositive 4"/>
          <p:cNvSpPr>
            <a:spLocks noGrp="1"/>
          </p:cNvSpPr>
          <p:nvPr>
            <p:ph type="sldNum" sz="quarter" idx="12"/>
          </p:nvPr>
        </p:nvSpPr>
        <p:spPr/>
        <p:txBody>
          <a:bodyPr/>
          <a:lstStyle/>
          <a:p>
            <a:fld id="{A6DFD35C-17E6-49D3-8E5F-20547CD68CDE}" type="slidenum">
              <a:rPr lang="fr-FR" smtClean="0"/>
              <a:t>9</a:t>
            </a:fld>
            <a:endParaRPr lang="fr-FR"/>
          </a:p>
        </p:txBody>
      </p:sp>
      <p:pic>
        <p:nvPicPr>
          <p:cNvPr id="6" name="Picture 3"/>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2500" t="60406" r="40525" b="5158"/>
          <a:stretch/>
        </p:blipFill>
        <p:spPr bwMode="auto">
          <a:xfrm>
            <a:off x="2195736" y="1106526"/>
            <a:ext cx="4608512" cy="2682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1799" t="11742" r="40180" b="49107"/>
          <a:stretch/>
        </p:blipFill>
        <p:spPr bwMode="auto">
          <a:xfrm>
            <a:off x="2107589" y="3744416"/>
            <a:ext cx="4768667"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185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410</TotalTime>
  <Words>1433</Words>
  <Application>Microsoft Office PowerPoint</Application>
  <PresentationFormat>Affichage à l'écran (4:3)</PresentationFormat>
  <Paragraphs>292</Paragraphs>
  <Slides>25</Slides>
  <Notes>25</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Enquête Profils addictologiques 2014-2015</vt:lpstr>
      <vt:lpstr>Présentation de l’étude (1)</vt:lpstr>
      <vt:lpstr>Présentation de l’étude (2)</vt:lpstr>
      <vt:lpstr>Présentation de l’étude (3)</vt:lpstr>
      <vt:lpstr>Méthodologie (1)</vt:lpstr>
      <vt:lpstr>Méthodologie (2)</vt:lpstr>
      <vt:lpstr>Méthodologie (3)</vt:lpstr>
      <vt:lpstr>Méthodologie (4)</vt:lpstr>
      <vt:lpstr>Méthodologie (5)</vt:lpstr>
      <vt:lpstr>Méthodologie (6)</vt:lpstr>
      <vt:lpstr>Méthodologie (7)</vt:lpstr>
      <vt:lpstr>Méthodologie (8)</vt:lpstr>
      <vt:lpstr>Retour des questionnaires 2014</vt:lpstr>
      <vt:lpstr>Profil des patients  reçus dans le dispositif addictologique lorrain</vt:lpstr>
      <vt:lpstr>Profil sociodémographique</vt:lpstr>
      <vt:lpstr>Présentation PowerPoint</vt:lpstr>
      <vt:lpstr>Présentation PowerPoint</vt:lpstr>
      <vt:lpstr>Présentation PowerPoint</vt:lpstr>
      <vt:lpstr>Présentation PowerPoint</vt:lpstr>
      <vt:lpstr>Profil des patients par type de structure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 graphique</dc:title>
  <dc:creator>Marjorie Michel</dc:creator>
  <cp:lastModifiedBy>c.vesque</cp:lastModifiedBy>
  <cp:revision>50</cp:revision>
  <cp:lastPrinted>2016-02-01T09:58:17Z</cp:lastPrinted>
  <dcterms:created xsi:type="dcterms:W3CDTF">2014-10-01T09:09:12Z</dcterms:created>
  <dcterms:modified xsi:type="dcterms:W3CDTF">2016-02-04T15:02:07Z</dcterms:modified>
</cp:coreProperties>
</file>